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</p:sldIdLst>
  <p:sldSz cx="18288000" cy="10287000"/>
  <p:notesSz cx="6858000" cy="9144000"/>
  <p:embeddedFontLst>
    <p:embeddedFont>
      <p:font typeface="Arbutus Slab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9" d="100"/>
          <a:sy n="49" d="100"/>
        </p:scale>
        <p:origin x="1042" y="-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svg>
</file>

<file path=ppt/media/image11.jpe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11" Type="http://schemas.openxmlformats.org/officeDocument/2006/relationships/image" Target="../media/image11.jpe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jpeg"/><Relationship Id="rId9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4.png"/><Relationship Id="rId5" Type="http://schemas.openxmlformats.org/officeDocument/2006/relationships/image" Target="../media/image5.png"/><Relationship Id="rId10" Type="http://schemas.openxmlformats.org/officeDocument/2006/relationships/image" Target="../media/image13.png"/><Relationship Id="rId4" Type="http://schemas.openxmlformats.org/officeDocument/2006/relationships/image" Target="../media/image4.png"/><Relationship Id="rId9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0698"/>
            <a:ext cx="18288000" cy="10226302"/>
          </a:xfrm>
          <a:custGeom>
            <a:avLst/>
            <a:gdLst/>
            <a:ahLst/>
            <a:cxnLst/>
            <a:rect l="l" t="t" r="r" b="b"/>
            <a:pathLst>
              <a:path w="18288000" h="10226302">
                <a:moveTo>
                  <a:pt x="0" y="0"/>
                </a:moveTo>
                <a:lnTo>
                  <a:pt x="18288000" y="0"/>
                </a:lnTo>
                <a:lnTo>
                  <a:pt x="18288000" y="10226302"/>
                </a:lnTo>
                <a:lnTo>
                  <a:pt x="0" y="102263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96" b="-296"/>
            </a:stretch>
          </a:blipFill>
        </p:spPr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888" b="-16907"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-2244120">
            <a:off x="-280311" y="7470210"/>
            <a:ext cx="2611288" cy="4016435"/>
            <a:chOff x="0" y="0"/>
            <a:chExt cx="3481718" cy="5355247"/>
          </a:xfrm>
        </p:grpSpPr>
        <p:sp>
          <p:nvSpPr>
            <p:cNvPr id="4" name="Freeform 4"/>
            <p:cNvSpPr/>
            <p:nvPr/>
          </p:nvSpPr>
          <p:spPr>
            <a:xfrm flipH="1">
              <a:off x="0" y="0"/>
              <a:ext cx="3481705" cy="5355209"/>
            </a:xfrm>
            <a:custGeom>
              <a:avLst/>
              <a:gdLst/>
              <a:ahLst/>
              <a:cxnLst/>
              <a:rect l="l" t="t" r="r" b="b"/>
              <a:pathLst>
                <a:path w="3481705" h="5355209">
                  <a:moveTo>
                    <a:pt x="0" y="3683"/>
                  </a:moveTo>
                  <a:lnTo>
                    <a:pt x="1414399" y="0"/>
                  </a:lnTo>
                  <a:lnTo>
                    <a:pt x="3481705" y="2703703"/>
                  </a:lnTo>
                  <a:lnTo>
                    <a:pt x="13843" y="5355209"/>
                  </a:lnTo>
                  <a:lnTo>
                    <a:pt x="0" y="3683"/>
                  </a:lnTo>
                  <a:close/>
                </a:path>
              </a:pathLst>
            </a:custGeom>
            <a:blipFill>
              <a:blip r:embed="rId3"/>
              <a:stretch>
                <a:fillRect l="-50322" t="-183" r="-68" b="-19355"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299885" y="9033805"/>
            <a:ext cx="5891908" cy="1253195"/>
          </a:xfrm>
          <a:custGeom>
            <a:avLst/>
            <a:gdLst/>
            <a:ahLst/>
            <a:cxnLst/>
            <a:rect l="l" t="t" r="r" b="b"/>
            <a:pathLst>
              <a:path w="5891908" h="1253195">
                <a:moveTo>
                  <a:pt x="0" y="0"/>
                </a:moveTo>
                <a:lnTo>
                  <a:pt x="5891908" y="0"/>
                </a:lnTo>
                <a:lnTo>
                  <a:pt x="5891908" y="1253195"/>
                </a:lnTo>
                <a:lnTo>
                  <a:pt x="0" y="12531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V="1">
            <a:off x="16391925" y="0"/>
            <a:ext cx="1896075" cy="2762698"/>
          </a:xfrm>
          <a:custGeom>
            <a:avLst/>
            <a:gdLst/>
            <a:ahLst/>
            <a:cxnLst/>
            <a:rect l="l" t="t" r="r" b="b"/>
            <a:pathLst>
              <a:path w="1896075" h="2762698">
                <a:moveTo>
                  <a:pt x="0" y="2762698"/>
                </a:moveTo>
                <a:lnTo>
                  <a:pt x="1896075" y="2762698"/>
                </a:lnTo>
                <a:lnTo>
                  <a:pt x="1896075" y="0"/>
                </a:lnTo>
                <a:lnTo>
                  <a:pt x="0" y="0"/>
                </a:lnTo>
                <a:lnTo>
                  <a:pt x="0" y="2762698"/>
                </a:lnTo>
                <a:close/>
              </a:path>
            </a:pathLst>
          </a:custGeom>
          <a:blipFill>
            <a:blip r:embed="rId5"/>
            <a:stretch>
              <a:fillRect t="-63680" r="-47691" b="-86"/>
            </a:stretch>
          </a:blipFill>
        </p:spPr>
      </p:sp>
      <p:sp>
        <p:nvSpPr>
          <p:cNvPr id="7" name="Freeform 7"/>
          <p:cNvSpPr/>
          <p:nvPr/>
        </p:nvSpPr>
        <p:spPr>
          <a:xfrm rot="-10800000">
            <a:off x="15720031" y="0"/>
            <a:ext cx="1796358" cy="1972304"/>
          </a:xfrm>
          <a:custGeom>
            <a:avLst/>
            <a:gdLst/>
            <a:ahLst/>
            <a:cxnLst/>
            <a:rect l="l" t="t" r="r" b="b"/>
            <a:pathLst>
              <a:path w="1796358" h="1972304">
                <a:moveTo>
                  <a:pt x="0" y="0"/>
                </a:moveTo>
                <a:lnTo>
                  <a:pt x="1796358" y="0"/>
                </a:lnTo>
                <a:lnTo>
                  <a:pt x="1796358" y="1972304"/>
                </a:lnTo>
                <a:lnTo>
                  <a:pt x="0" y="19723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15" t="-7" b="-164159"/>
            </a:stretch>
          </a:blipFill>
        </p:spPr>
      </p:sp>
      <p:grpSp>
        <p:nvGrpSpPr>
          <p:cNvPr id="8" name="Group 8"/>
          <p:cNvGrpSpPr>
            <a:grpSpLocks noChangeAspect="1"/>
          </p:cNvGrpSpPr>
          <p:nvPr/>
        </p:nvGrpSpPr>
        <p:grpSpPr>
          <a:xfrm rot="-8811540">
            <a:off x="13953830" y="-680352"/>
            <a:ext cx="1804416" cy="2356647"/>
            <a:chOff x="0" y="0"/>
            <a:chExt cx="2405888" cy="314219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05888" cy="3142234"/>
            </a:xfrm>
            <a:custGeom>
              <a:avLst/>
              <a:gdLst/>
              <a:ahLst/>
              <a:cxnLst/>
              <a:rect l="l" t="t" r="r" b="b"/>
              <a:pathLst>
                <a:path w="2405888" h="3142234">
                  <a:moveTo>
                    <a:pt x="2405888" y="1578610"/>
                  </a:moveTo>
                  <a:lnTo>
                    <a:pt x="2400300" y="0"/>
                  </a:lnTo>
                  <a:lnTo>
                    <a:pt x="0" y="8509"/>
                  </a:lnTo>
                  <a:lnTo>
                    <a:pt x="11176" y="3142234"/>
                  </a:lnTo>
                  <a:close/>
                </a:path>
              </a:pathLst>
            </a:custGeom>
            <a:blipFill>
              <a:blip r:embed="rId7"/>
              <a:stretch>
                <a:fillRect r="-689" b="-99122"/>
              </a:stretch>
            </a:blipFill>
          </p:spPr>
        </p:sp>
      </p:grpSp>
      <p:sp>
        <p:nvSpPr>
          <p:cNvPr id="10" name="Freeform 10"/>
          <p:cNvSpPr/>
          <p:nvPr/>
        </p:nvSpPr>
        <p:spPr>
          <a:xfrm>
            <a:off x="4008882" y="9651654"/>
            <a:ext cx="1857375" cy="635346"/>
          </a:xfrm>
          <a:custGeom>
            <a:avLst/>
            <a:gdLst/>
            <a:ahLst/>
            <a:cxnLst/>
            <a:rect l="l" t="t" r="r" b="b"/>
            <a:pathLst>
              <a:path w="1857375" h="635346">
                <a:moveTo>
                  <a:pt x="0" y="0"/>
                </a:moveTo>
                <a:lnTo>
                  <a:pt x="1857375" y="0"/>
                </a:lnTo>
                <a:lnTo>
                  <a:pt x="1857375" y="635346"/>
                </a:lnTo>
                <a:lnTo>
                  <a:pt x="0" y="63534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b="-340759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5866257" y="1065001"/>
            <a:ext cx="7592539" cy="1633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382"/>
              </a:lnSpc>
            </a:pPr>
            <a:r>
              <a:rPr lang="en-US" sz="9558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Conclusion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5333" y="3119433"/>
            <a:ext cx="16178072" cy="373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just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MIRNet proves to be highly effective in enhancing low-light images.</a:t>
            </a:r>
          </a:p>
          <a:p>
            <a:pPr marL="647700" lvl="1" indent="-323850" algn="just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It solves the limitations of traditional enhancement techniques.</a:t>
            </a:r>
          </a:p>
          <a:p>
            <a:pPr marL="647700" lvl="1" indent="-323850" algn="just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The project successfully provides a practical and user-friendly solution.</a:t>
            </a:r>
          </a:p>
          <a:p>
            <a:pPr marL="647700" lvl="1" indent="-323850" algn="just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The final system demonstrates how deep learning can improve real-world visual problems.</a:t>
            </a:r>
          </a:p>
        </p:txBody>
      </p:sp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888" b="-16907"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-2244120">
            <a:off x="-280311" y="7470210"/>
            <a:ext cx="2611288" cy="4016435"/>
            <a:chOff x="0" y="0"/>
            <a:chExt cx="3481718" cy="5355247"/>
          </a:xfrm>
        </p:grpSpPr>
        <p:sp>
          <p:nvSpPr>
            <p:cNvPr id="4" name="Freeform 4"/>
            <p:cNvSpPr/>
            <p:nvPr/>
          </p:nvSpPr>
          <p:spPr>
            <a:xfrm flipH="1">
              <a:off x="0" y="0"/>
              <a:ext cx="3481705" cy="5355209"/>
            </a:xfrm>
            <a:custGeom>
              <a:avLst/>
              <a:gdLst/>
              <a:ahLst/>
              <a:cxnLst/>
              <a:rect l="l" t="t" r="r" b="b"/>
              <a:pathLst>
                <a:path w="3481705" h="5355209">
                  <a:moveTo>
                    <a:pt x="0" y="3683"/>
                  </a:moveTo>
                  <a:lnTo>
                    <a:pt x="1414399" y="0"/>
                  </a:lnTo>
                  <a:lnTo>
                    <a:pt x="3481705" y="2703703"/>
                  </a:lnTo>
                  <a:lnTo>
                    <a:pt x="13843" y="5355209"/>
                  </a:lnTo>
                  <a:lnTo>
                    <a:pt x="0" y="3683"/>
                  </a:lnTo>
                  <a:close/>
                </a:path>
              </a:pathLst>
            </a:custGeom>
            <a:blipFill>
              <a:blip r:embed="rId3"/>
              <a:stretch>
                <a:fillRect l="-50322" t="-183" r="-68" b="-19355"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299885" y="9033805"/>
            <a:ext cx="5891908" cy="1253195"/>
          </a:xfrm>
          <a:custGeom>
            <a:avLst/>
            <a:gdLst/>
            <a:ahLst/>
            <a:cxnLst/>
            <a:rect l="l" t="t" r="r" b="b"/>
            <a:pathLst>
              <a:path w="5891908" h="1253195">
                <a:moveTo>
                  <a:pt x="0" y="0"/>
                </a:moveTo>
                <a:lnTo>
                  <a:pt x="5891908" y="0"/>
                </a:lnTo>
                <a:lnTo>
                  <a:pt x="5891908" y="1253195"/>
                </a:lnTo>
                <a:lnTo>
                  <a:pt x="0" y="12531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V="1">
            <a:off x="16391925" y="0"/>
            <a:ext cx="1896075" cy="2762698"/>
          </a:xfrm>
          <a:custGeom>
            <a:avLst/>
            <a:gdLst/>
            <a:ahLst/>
            <a:cxnLst/>
            <a:rect l="l" t="t" r="r" b="b"/>
            <a:pathLst>
              <a:path w="1896075" h="2762698">
                <a:moveTo>
                  <a:pt x="0" y="2762698"/>
                </a:moveTo>
                <a:lnTo>
                  <a:pt x="1896075" y="2762698"/>
                </a:lnTo>
                <a:lnTo>
                  <a:pt x="1896075" y="0"/>
                </a:lnTo>
                <a:lnTo>
                  <a:pt x="0" y="0"/>
                </a:lnTo>
                <a:lnTo>
                  <a:pt x="0" y="2762698"/>
                </a:lnTo>
                <a:close/>
              </a:path>
            </a:pathLst>
          </a:custGeom>
          <a:blipFill>
            <a:blip r:embed="rId5"/>
            <a:stretch>
              <a:fillRect t="-63680" r="-47691" b="-86"/>
            </a:stretch>
          </a:blipFill>
        </p:spPr>
      </p:sp>
      <p:sp>
        <p:nvSpPr>
          <p:cNvPr id="7" name="Freeform 7"/>
          <p:cNvSpPr/>
          <p:nvPr/>
        </p:nvSpPr>
        <p:spPr>
          <a:xfrm rot="-10800000">
            <a:off x="15720031" y="0"/>
            <a:ext cx="1796358" cy="1972304"/>
          </a:xfrm>
          <a:custGeom>
            <a:avLst/>
            <a:gdLst/>
            <a:ahLst/>
            <a:cxnLst/>
            <a:rect l="l" t="t" r="r" b="b"/>
            <a:pathLst>
              <a:path w="1796358" h="1972304">
                <a:moveTo>
                  <a:pt x="0" y="0"/>
                </a:moveTo>
                <a:lnTo>
                  <a:pt x="1796358" y="0"/>
                </a:lnTo>
                <a:lnTo>
                  <a:pt x="1796358" y="1972304"/>
                </a:lnTo>
                <a:lnTo>
                  <a:pt x="0" y="19723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15" t="-7" b="-164159"/>
            </a:stretch>
          </a:blipFill>
        </p:spPr>
      </p:sp>
      <p:grpSp>
        <p:nvGrpSpPr>
          <p:cNvPr id="8" name="Group 8"/>
          <p:cNvGrpSpPr>
            <a:grpSpLocks noChangeAspect="1"/>
          </p:cNvGrpSpPr>
          <p:nvPr/>
        </p:nvGrpSpPr>
        <p:grpSpPr>
          <a:xfrm rot="-8811540">
            <a:off x="13953830" y="-680352"/>
            <a:ext cx="1804416" cy="2356647"/>
            <a:chOff x="0" y="0"/>
            <a:chExt cx="2405888" cy="314219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05888" cy="3142234"/>
            </a:xfrm>
            <a:custGeom>
              <a:avLst/>
              <a:gdLst/>
              <a:ahLst/>
              <a:cxnLst/>
              <a:rect l="l" t="t" r="r" b="b"/>
              <a:pathLst>
                <a:path w="2405888" h="3142234">
                  <a:moveTo>
                    <a:pt x="2405888" y="1578610"/>
                  </a:moveTo>
                  <a:lnTo>
                    <a:pt x="2400300" y="0"/>
                  </a:lnTo>
                  <a:lnTo>
                    <a:pt x="0" y="8509"/>
                  </a:lnTo>
                  <a:lnTo>
                    <a:pt x="11176" y="3142234"/>
                  </a:lnTo>
                  <a:close/>
                </a:path>
              </a:pathLst>
            </a:custGeom>
            <a:blipFill>
              <a:blip r:embed="rId7"/>
              <a:stretch>
                <a:fillRect r="-689" b="-99122"/>
              </a:stretch>
            </a:blipFill>
          </p:spPr>
        </p:sp>
      </p:grpSp>
      <p:sp>
        <p:nvSpPr>
          <p:cNvPr id="10" name="Freeform 10"/>
          <p:cNvSpPr/>
          <p:nvPr/>
        </p:nvSpPr>
        <p:spPr>
          <a:xfrm>
            <a:off x="4008882" y="9651654"/>
            <a:ext cx="1857375" cy="635346"/>
          </a:xfrm>
          <a:custGeom>
            <a:avLst/>
            <a:gdLst/>
            <a:ahLst/>
            <a:cxnLst/>
            <a:rect l="l" t="t" r="r" b="b"/>
            <a:pathLst>
              <a:path w="1857375" h="635346">
                <a:moveTo>
                  <a:pt x="0" y="0"/>
                </a:moveTo>
                <a:lnTo>
                  <a:pt x="1857375" y="0"/>
                </a:lnTo>
                <a:lnTo>
                  <a:pt x="1857375" y="635346"/>
                </a:lnTo>
                <a:lnTo>
                  <a:pt x="0" y="63534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b="-340759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4632798" y="2937454"/>
            <a:ext cx="9022404" cy="43451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6437"/>
              </a:lnSpc>
            </a:pPr>
            <a:r>
              <a:rPr lang="en-US" sz="17561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Thank You</a:t>
            </a: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888" b="-16907"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-2244120">
            <a:off x="-280311" y="7470210"/>
            <a:ext cx="2611288" cy="4016435"/>
            <a:chOff x="0" y="0"/>
            <a:chExt cx="3481718" cy="5355247"/>
          </a:xfrm>
        </p:grpSpPr>
        <p:sp>
          <p:nvSpPr>
            <p:cNvPr id="4" name="Freeform 4"/>
            <p:cNvSpPr/>
            <p:nvPr/>
          </p:nvSpPr>
          <p:spPr>
            <a:xfrm flipH="1">
              <a:off x="0" y="0"/>
              <a:ext cx="3481705" cy="5355209"/>
            </a:xfrm>
            <a:custGeom>
              <a:avLst/>
              <a:gdLst/>
              <a:ahLst/>
              <a:cxnLst/>
              <a:rect l="l" t="t" r="r" b="b"/>
              <a:pathLst>
                <a:path w="3481705" h="5355209">
                  <a:moveTo>
                    <a:pt x="0" y="3683"/>
                  </a:moveTo>
                  <a:lnTo>
                    <a:pt x="1414399" y="0"/>
                  </a:lnTo>
                  <a:lnTo>
                    <a:pt x="3481705" y="2703703"/>
                  </a:lnTo>
                  <a:lnTo>
                    <a:pt x="13843" y="5355209"/>
                  </a:lnTo>
                  <a:lnTo>
                    <a:pt x="0" y="3683"/>
                  </a:lnTo>
                  <a:close/>
                </a:path>
              </a:pathLst>
            </a:custGeom>
            <a:blipFill>
              <a:blip r:embed="rId3"/>
              <a:stretch>
                <a:fillRect l="-50322" t="-183" r="-68" b="-19355"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299885" y="9033805"/>
            <a:ext cx="5891908" cy="1253195"/>
          </a:xfrm>
          <a:custGeom>
            <a:avLst/>
            <a:gdLst/>
            <a:ahLst/>
            <a:cxnLst/>
            <a:rect l="l" t="t" r="r" b="b"/>
            <a:pathLst>
              <a:path w="5891908" h="1253195">
                <a:moveTo>
                  <a:pt x="0" y="0"/>
                </a:moveTo>
                <a:lnTo>
                  <a:pt x="5891908" y="0"/>
                </a:lnTo>
                <a:lnTo>
                  <a:pt x="5891908" y="1253195"/>
                </a:lnTo>
                <a:lnTo>
                  <a:pt x="0" y="12531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V="1">
            <a:off x="16391925" y="0"/>
            <a:ext cx="1896075" cy="2762698"/>
          </a:xfrm>
          <a:custGeom>
            <a:avLst/>
            <a:gdLst/>
            <a:ahLst/>
            <a:cxnLst/>
            <a:rect l="l" t="t" r="r" b="b"/>
            <a:pathLst>
              <a:path w="1896075" h="2762698">
                <a:moveTo>
                  <a:pt x="0" y="2762698"/>
                </a:moveTo>
                <a:lnTo>
                  <a:pt x="1896075" y="2762698"/>
                </a:lnTo>
                <a:lnTo>
                  <a:pt x="1896075" y="0"/>
                </a:lnTo>
                <a:lnTo>
                  <a:pt x="0" y="0"/>
                </a:lnTo>
                <a:lnTo>
                  <a:pt x="0" y="2762698"/>
                </a:lnTo>
                <a:close/>
              </a:path>
            </a:pathLst>
          </a:custGeom>
          <a:blipFill>
            <a:blip r:embed="rId5"/>
            <a:stretch>
              <a:fillRect t="-63680" r="-47691" b="-86"/>
            </a:stretch>
          </a:blipFill>
        </p:spPr>
      </p:sp>
      <p:sp>
        <p:nvSpPr>
          <p:cNvPr id="7" name="Freeform 7"/>
          <p:cNvSpPr/>
          <p:nvPr/>
        </p:nvSpPr>
        <p:spPr>
          <a:xfrm rot="-10800000">
            <a:off x="15720031" y="0"/>
            <a:ext cx="1796358" cy="1972304"/>
          </a:xfrm>
          <a:custGeom>
            <a:avLst/>
            <a:gdLst/>
            <a:ahLst/>
            <a:cxnLst/>
            <a:rect l="l" t="t" r="r" b="b"/>
            <a:pathLst>
              <a:path w="1796358" h="1972304">
                <a:moveTo>
                  <a:pt x="0" y="0"/>
                </a:moveTo>
                <a:lnTo>
                  <a:pt x="1796358" y="0"/>
                </a:lnTo>
                <a:lnTo>
                  <a:pt x="1796358" y="1972304"/>
                </a:lnTo>
                <a:lnTo>
                  <a:pt x="0" y="19723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15" t="-7" b="-164159"/>
            </a:stretch>
          </a:blipFill>
        </p:spPr>
      </p:sp>
      <p:grpSp>
        <p:nvGrpSpPr>
          <p:cNvPr id="8" name="Group 8"/>
          <p:cNvGrpSpPr>
            <a:grpSpLocks noChangeAspect="1"/>
          </p:cNvGrpSpPr>
          <p:nvPr/>
        </p:nvGrpSpPr>
        <p:grpSpPr>
          <a:xfrm rot="-8811540">
            <a:off x="13953830" y="-680352"/>
            <a:ext cx="1804416" cy="2356647"/>
            <a:chOff x="0" y="0"/>
            <a:chExt cx="2405888" cy="314219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05888" cy="3142234"/>
            </a:xfrm>
            <a:custGeom>
              <a:avLst/>
              <a:gdLst/>
              <a:ahLst/>
              <a:cxnLst/>
              <a:rect l="l" t="t" r="r" b="b"/>
              <a:pathLst>
                <a:path w="2405888" h="3142234">
                  <a:moveTo>
                    <a:pt x="2405888" y="1578610"/>
                  </a:moveTo>
                  <a:lnTo>
                    <a:pt x="2400300" y="0"/>
                  </a:lnTo>
                  <a:lnTo>
                    <a:pt x="0" y="8509"/>
                  </a:lnTo>
                  <a:lnTo>
                    <a:pt x="11176" y="3142234"/>
                  </a:lnTo>
                  <a:close/>
                </a:path>
              </a:pathLst>
            </a:custGeom>
            <a:blipFill>
              <a:blip r:embed="rId7"/>
              <a:stretch>
                <a:fillRect r="-689" b="-99122"/>
              </a:stretch>
            </a:blipFill>
          </p:spPr>
        </p:sp>
      </p:grpSp>
      <p:sp>
        <p:nvSpPr>
          <p:cNvPr id="10" name="Freeform 10"/>
          <p:cNvSpPr/>
          <p:nvPr/>
        </p:nvSpPr>
        <p:spPr>
          <a:xfrm>
            <a:off x="4008882" y="9651654"/>
            <a:ext cx="1857375" cy="635346"/>
          </a:xfrm>
          <a:custGeom>
            <a:avLst/>
            <a:gdLst/>
            <a:ahLst/>
            <a:cxnLst/>
            <a:rect l="l" t="t" r="r" b="b"/>
            <a:pathLst>
              <a:path w="1857375" h="635346">
                <a:moveTo>
                  <a:pt x="0" y="0"/>
                </a:moveTo>
                <a:lnTo>
                  <a:pt x="1857375" y="0"/>
                </a:lnTo>
                <a:lnTo>
                  <a:pt x="1857375" y="635346"/>
                </a:lnTo>
                <a:lnTo>
                  <a:pt x="0" y="63534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b="-340759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299885" y="1494570"/>
            <a:ext cx="17695484" cy="1633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382"/>
              </a:lnSpc>
            </a:pPr>
            <a:r>
              <a:rPr lang="en-US" sz="9558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Problem Statement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245839" y="4112191"/>
            <a:ext cx="12040612" cy="2633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159"/>
              </a:lnSpc>
              <a:spcBef>
                <a:spcPct val="0"/>
              </a:spcBef>
            </a:pPr>
            <a:r>
              <a:rPr lang="en-US" sz="3999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Low-light images have serious quality issues, they appear too dark to understand and important details are lost or hidden.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006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33796"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-2244120">
            <a:off x="-280311" y="7470210"/>
            <a:ext cx="2611288" cy="4016435"/>
            <a:chOff x="0" y="0"/>
            <a:chExt cx="3481718" cy="5355247"/>
          </a:xfrm>
        </p:grpSpPr>
        <p:sp>
          <p:nvSpPr>
            <p:cNvPr id="4" name="Freeform 4"/>
            <p:cNvSpPr/>
            <p:nvPr/>
          </p:nvSpPr>
          <p:spPr>
            <a:xfrm flipH="1">
              <a:off x="0" y="0"/>
              <a:ext cx="3481705" cy="5355209"/>
            </a:xfrm>
            <a:custGeom>
              <a:avLst/>
              <a:gdLst/>
              <a:ahLst/>
              <a:cxnLst/>
              <a:rect l="l" t="t" r="r" b="b"/>
              <a:pathLst>
                <a:path w="3481705" h="5355209">
                  <a:moveTo>
                    <a:pt x="0" y="3683"/>
                  </a:moveTo>
                  <a:lnTo>
                    <a:pt x="1414399" y="0"/>
                  </a:lnTo>
                  <a:lnTo>
                    <a:pt x="3481705" y="2703703"/>
                  </a:lnTo>
                  <a:lnTo>
                    <a:pt x="13843" y="5355209"/>
                  </a:lnTo>
                  <a:lnTo>
                    <a:pt x="0" y="3683"/>
                  </a:lnTo>
                  <a:close/>
                </a:path>
              </a:pathLst>
            </a:custGeom>
            <a:blipFill>
              <a:blip r:embed="rId3"/>
              <a:stretch>
                <a:fillRect l="-50322" t="-183" r="-68" b="-19355"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299885" y="9033805"/>
            <a:ext cx="5891908" cy="1253195"/>
          </a:xfrm>
          <a:custGeom>
            <a:avLst/>
            <a:gdLst/>
            <a:ahLst/>
            <a:cxnLst/>
            <a:rect l="l" t="t" r="r" b="b"/>
            <a:pathLst>
              <a:path w="5891908" h="1253195">
                <a:moveTo>
                  <a:pt x="0" y="0"/>
                </a:moveTo>
                <a:lnTo>
                  <a:pt x="5891908" y="0"/>
                </a:lnTo>
                <a:lnTo>
                  <a:pt x="5891908" y="1253195"/>
                </a:lnTo>
                <a:lnTo>
                  <a:pt x="0" y="12531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V="1">
            <a:off x="16391925" y="0"/>
            <a:ext cx="1896075" cy="2762698"/>
          </a:xfrm>
          <a:custGeom>
            <a:avLst/>
            <a:gdLst/>
            <a:ahLst/>
            <a:cxnLst/>
            <a:rect l="l" t="t" r="r" b="b"/>
            <a:pathLst>
              <a:path w="1896075" h="2762698">
                <a:moveTo>
                  <a:pt x="0" y="2762698"/>
                </a:moveTo>
                <a:lnTo>
                  <a:pt x="1896075" y="2762698"/>
                </a:lnTo>
                <a:lnTo>
                  <a:pt x="1896075" y="0"/>
                </a:lnTo>
                <a:lnTo>
                  <a:pt x="0" y="0"/>
                </a:lnTo>
                <a:lnTo>
                  <a:pt x="0" y="2762698"/>
                </a:lnTo>
                <a:close/>
              </a:path>
            </a:pathLst>
          </a:custGeom>
          <a:blipFill>
            <a:blip r:embed="rId5"/>
            <a:stretch>
              <a:fillRect t="-63680" r="-47691" b="-86"/>
            </a:stretch>
          </a:blipFill>
        </p:spPr>
      </p:sp>
      <p:sp>
        <p:nvSpPr>
          <p:cNvPr id="7" name="Freeform 7"/>
          <p:cNvSpPr/>
          <p:nvPr/>
        </p:nvSpPr>
        <p:spPr>
          <a:xfrm rot="-10800000">
            <a:off x="15720031" y="0"/>
            <a:ext cx="1796358" cy="1972304"/>
          </a:xfrm>
          <a:custGeom>
            <a:avLst/>
            <a:gdLst/>
            <a:ahLst/>
            <a:cxnLst/>
            <a:rect l="l" t="t" r="r" b="b"/>
            <a:pathLst>
              <a:path w="1796358" h="1972304">
                <a:moveTo>
                  <a:pt x="0" y="0"/>
                </a:moveTo>
                <a:lnTo>
                  <a:pt x="1796358" y="0"/>
                </a:lnTo>
                <a:lnTo>
                  <a:pt x="1796358" y="1972304"/>
                </a:lnTo>
                <a:lnTo>
                  <a:pt x="0" y="19723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15" t="-7" b="-164159"/>
            </a:stretch>
          </a:blipFill>
        </p:spPr>
      </p:sp>
      <p:grpSp>
        <p:nvGrpSpPr>
          <p:cNvPr id="8" name="Group 8"/>
          <p:cNvGrpSpPr>
            <a:grpSpLocks noChangeAspect="1"/>
          </p:cNvGrpSpPr>
          <p:nvPr/>
        </p:nvGrpSpPr>
        <p:grpSpPr>
          <a:xfrm rot="-8811540">
            <a:off x="13953830" y="-680352"/>
            <a:ext cx="1804416" cy="2356647"/>
            <a:chOff x="0" y="0"/>
            <a:chExt cx="2405888" cy="314219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05888" cy="3142234"/>
            </a:xfrm>
            <a:custGeom>
              <a:avLst/>
              <a:gdLst/>
              <a:ahLst/>
              <a:cxnLst/>
              <a:rect l="l" t="t" r="r" b="b"/>
              <a:pathLst>
                <a:path w="2405888" h="3142234">
                  <a:moveTo>
                    <a:pt x="2405888" y="1578610"/>
                  </a:moveTo>
                  <a:lnTo>
                    <a:pt x="2400300" y="0"/>
                  </a:lnTo>
                  <a:lnTo>
                    <a:pt x="0" y="8509"/>
                  </a:lnTo>
                  <a:lnTo>
                    <a:pt x="11176" y="3142234"/>
                  </a:lnTo>
                  <a:close/>
                </a:path>
              </a:pathLst>
            </a:custGeom>
            <a:blipFill>
              <a:blip r:embed="rId7"/>
              <a:stretch>
                <a:fillRect r="-689" b="-99122"/>
              </a:stretch>
            </a:blipFill>
          </p:spPr>
        </p:sp>
      </p:grpSp>
      <p:sp>
        <p:nvSpPr>
          <p:cNvPr id="10" name="Freeform 10"/>
          <p:cNvSpPr/>
          <p:nvPr/>
        </p:nvSpPr>
        <p:spPr>
          <a:xfrm>
            <a:off x="4008882" y="9651654"/>
            <a:ext cx="1857375" cy="635346"/>
          </a:xfrm>
          <a:custGeom>
            <a:avLst/>
            <a:gdLst/>
            <a:ahLst/>
            <a:cxnLst/>
            <a:rect l="l" t="t" r="r" b="b"/>
            <a:pathLst>
              <a:path w="1857375" h="635346">
                <a:moveTo>
                  <a:pt x="0" y="0"/>
                </a:moveTo>
                <a:lnTo>
                  <a:pt x="1857375" y="0"/>
                </a:lnTo>
                <a:lnTo>
                  <a:pt x="1857375" y="635346"/>
                </a:lnTo>
                <a:lnTo>
                  <a:pt x="0" y="63534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b="-340759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5202860" y="1509713"/>
            <a:ext cx="7173287" cy="811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79"/>
              </a:lnSpc>
            </a:pPr>
            <a:r>
              <a:rPr lang="en-US" sz="9558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Objective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780427" y="2599649"/>
            <a:ext cx="162430" cy="1036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399"/>
              </a:lnSpc>
            </a:pPr>
            <a:r>
              <a:rPr lang="en-US" sz="3759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085755" y="6151331"/>
            <a:ext cx="136503" cy="619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79"/>
              </a:lnSpc>
            </a:pPr>
            <a:r>
              <a:rPr lang="en-US" sz="3159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413336" y="3703482"/>
            <a:ext cx="136503" cy="658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55"/>
              </a:lnSpc>
            </a:pPr>
            <a:r>
              <a:rPr lang="en-US" sz="3159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39535" y="2837774"/>
            <a:ext cx="16176456" cy="5348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 algn="just">
              <a:lnSpc>
                <a:spcPts val="7159"/>
              </a:lnSpc>
              <a:buFont typeface="Arial"/>
              <a:buChar char="•"/>
            </a:pPr>
            <a:r>
              <a:rPr lang="en-US" sz="3999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To brighten low-light images naturally.</a:t>
            </a:r>
          </a:p>
          <a:p>
            <a:pPr marL="863599" lvl="1" indent="-431800" algn="just">
              <a:lnSpc>
                <a:spcPts val="7159"/>
              </a:lnSpc>
              <a:buFont typeface="Arial"/>
              <a:buChar char="•"/>
            </a:pPr>
            <a:r>
              <a:rPr lang="en-US" sz="3999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To prevent details such as edges and textures.</a:t>
            </a:r>
          </a:p>
          <a:p>
            <a:pPr marL="863599" lvl="1" indent="-431800" algn="just">
              <a:lnSpc>
                <a:spcPts val="7159"/>
              </a:lnSpc>
              <a:buFont typeface="Arial"/>
              <a:buChar char="•"/>
            </a:pPr>
            <a:r>
              <a:rPr lang="en-US" sz="3999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To reduce noise with minor blurring of images.</a:t>
            </a:r>
          </a:p>
          <a:p>
            <a:pPr marL="863599" lvl="1" indent="-431800" algn="just">
              <a:lnSpc>
                <a:spcPts val="7159"/>
              </a:lnSpc>
              <a:buFont typeface="Arial"/>
              <a:buChar char="•"/>
            </a:pPr>
            <a:r>
              <a:rPr lang="en-US" sz="3999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To improve color quality and make the image look realistic.</a:t>
            </a:r>
          </a:p>
          <a:p>
            <a:pPr marL="863599" lvl="1" indent="-431800" algn="just">
              <a:lnSpc>
                <a:spcPts val="7159"/>
              </a:lnSpc>
              <a:buFont typeface="Arial"/>
              <a:buChar char="•"/>
            </a:pPr>
            <a:r>
              <a:rPr lang="en-US" sz="3999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To create an easy-to-use web application for enhancement using Streamlit.</a:t>
            </a: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5378" b="-8417"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-2244120">
            <a:off x="-280311" y="7470210"/>
            <a:ext cx="2611288" cy="4016435"/>
            <a:chOff x="0" y="0"/>
            <a:chExt cx="3481718" cy="5355247"/>
          </a:xfrm>
        </p:grpSpPr>
        <p:sp>
          <p:nvSpPr>
            <p:cNvPr id="4" name="Freeform 4"/>
            <p:cNvSpPr/>
            <p:nvPr/>
          </p:nvSpPr>
          <p:spPr>
            <a:xfrm flipH="1">
              <a:off x="0" y="0"/>
              <a:ext cx="3481705" cy="5355209"/>
            </a:xfrm>
            <a:custGeom>
              <a:avLst/>
              <a:gdLst/>
              <a:ahLst/>
              <a:cxnLst/>
              <a:rect l="l" t="t" r="r" b="b"/>
              <a:pathLst>
                <a:path w="3481705" h="5355209">
                  <a:moveTo>
                    <a:pt x="0" y="3683"/>
                  </a:moveTo>
                  <a:lnTo>
                    <a:pt x="1414399" y="0"/>
                  </a:lnTo>
                  <a:lnTo>
                    <a:pt x="3481705" y="2703703"/>
                  </a:lnTo>
                  <a:lnTo>
                    <a:pt x="13843" y="5355209"/>
                  </a:lnTo>
                  <a:lnTo>
                    <a:pt x="0" y="3683"/>
                  </a:lnTo>
                  <a:close/>
                </a:path>
              </a:pathLst>
            </a:custGeom>
            <a:blipFill>
              <a:blip r:embed="rId3"/>
              <a:stretch>
                <a:fillRect l="-50322" t="-183" r="-68" b="-19355"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299885" y="9033805"/>
            <a:ext cx="5891908" cy="1253195"/>
          </a:xfrm>
          <a:custGeom>
            <a:avLst/>
            <a:gdLst/>
            <a:ahLst/>
            <a:cxnLst/>
            <a:rect l="l" t="t" r="r" b="b"/>
            <a:pathLst>
              <a:path w="5891908" h="1253195">
                <a:moveTo>
                  <a:pt x="0" y="0"/>
                </a:moveTo>
                <a:lnTo>
                  <a:pt x="5891908" y="0"/>
                </a:lnTo>
                <a:lnTo>
                  <a:pt x="5891908" y="1253195"/>
                </a:lnTo>
                <a:lnTo>
                  <a:pt x="0" y="12531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V="1">
            <a:off x="16391925" y="0"/>
            <a:ext cx="1896075" cy="2762698"/>
          </a:xfrm>
          <a:custGeom>
            <a:avLst/>
            <a:gdLst/>
            <a:ahLst/>
            <a:cxnLst/>
            <a:rect l="l" t="t" r="r" b="b"/>
            <a:pathLst>
              <a:path w="1896075" h="2762698">
                <a:moveTo>
                  <a:pt x="0" y="2762698"/>
                </a:moveTo>
                <a:lnTo>
                  <a:pt x="1896075" y="2762698"/>
                </a:lnTo>
                <a:lnTo>
                  <a:pt x="1896075" y="0"/>
                </a:lnTo>
                <a:lnTo>
                  <a:pt x="0" y="0"/>
                </a:lnTo>
                <a:lnTo>
                  <a:pt x="0" y="2762698"/>
                </a:lnTo>
                <a:close/>
              </a:path>
            </a:pathLst>
          </a:custGeom>
          <a:blipFill>
            <a:blip r:embed="rId5"/>
            <a:stretch>
              <a:fillRect t="-63680" r="-47691" b="-86"/>
            </a:stretch>
          </a:blipFill>
        </p:spPr>
      </p:sp>
      <p:sp>
        <p:nvSpPr>
          <p:cNvPr id="7" name="Freeform 7"/>
          <p:cNvSpPr/>
          <p:nvPr/>
        </p:nvSpPr>
        <p:spPr>
          <a:xfrm rot="-10800000">
            <a:off x="15720031" y="0"/>
            <a:ext cx="1796358" cy="1972304"/>
          </a:xfrm>
          <a:custGeom>
            <a:avLst/>
            <a:gdLst/>
            <a:ahLst/>
            <a:cxnLst/>
            <a:rect l="l" t="t" r="r" b="b"/>
            <a:pathLst>
              <a:path w="1796358" h="1972304">
                <a:moveTo>
                  <a:pt x="0" y="0"/>
                </a:moveTo>
                <a:lnTo>
                  <a:pt x="1796358" y="0"/>
                </a:lnTo>
                <a:lnTo>
                  <a:pt x="1796358" y="1972304"/>
                </a:lnTo>
                <a:lnTo>
                  <a:pt x="0" y="19723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15" t="-7" b="-164159"/>
            </a:stretch>
          </a:blipFill>
        </p:spPr>
      </p:sp>
      <p:grpSp>
        <p:nvGrpSpPr>
          <p:cNvPr id="8" name="Group 8"/>
          <p:cNvGrpSpPr>
            <a:grpSpLocks noChangeAspect="1"/>
          </p:cNvGrpSpPr>
          <p:nvPr/>
        </p:nvGrpSpPr>
        <p:grpSpPr>
          <a:xfrm rot="-8811540">
            <a:off x="13953830" y="-680352"/>
            <a:ext cx="1804416" cy="2356647"/>
            <a:chOff x="0" y="0"/>
            <a:chExt cx="2405888" cy="314219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05888" cy="3142234"/>
            </a:xfrm>
            <a:custGeom>
              <a:avLst/>
              <a:gdLst/>
              <a:ahLst/>
              <a:cxnLst/>
              <a:rect l="l" t="t" r="r" b="b"/>
              <a:pathLst>
                <a:path w="2405888" h="3142234">
                  <a:moveTo>
                    <a:pt x="2405888" y="1578610"/>
                  </a:moveTo>
                  <a:lnTo>
                    <a:pt x="2400300" y="0"/>
                  </a:lnTo>
                  <a:lnTo>
                    <a:pt x="0" y="8509"/>
                  </a:lnTo>
                  <a:lnTo>
                    <a:pt x="11176" y="3142234"/>
                  </a:lnTo>
                  <a:close/>
                </a:path>
              </a:pathLst>
            </a:custGeom>
            <a:blipFill>
              <a:blip r:embed="rId7"/>
              <a:stretch>
                <a:fillRect r="-689" b="-99122"/>
              </a:stretch>
            </a:blipFill>
          </p:spPr>
        </p:sp>
      </p:grpSp>
      <p:sp>
        <p:nvSpPr>
          <p:cNvPr id="10" name="Freeform 10"/>
          <p:cNvSpPr/>
          <p:nvPr/>
        </p:nvSpPr>
        <p:spPr>
          <a:xfrm>
            <a:off x="4008882" y="9651654"/>
            <a:ext cx="1857375" cy="635346"/>
          </a:xfrm>
          <a:custGeom>
            <a:avLst/>
            <a:gdLst/>
            <a:ahLst/>
            <a:cxnLst/>
            <a:rect l="l" t="t" r="r" b="b"/>
            <a:pathLst>
              <a:path w="1857375" h="635346">
                <a:moveTo>
                  <a:pt x="0" y="0"/>
                </a:moveTo>
                <a:lnTo>
                  <a:pt x="1857375" y="0"/>
                </a:lnTo>
                <a:lnTo>
                  <a:pt x="1857375" y="635346"/>
                </a:lnTo>
                <a:lnTo>
                  <a:pt x="0" y="63534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b="-340759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0" y="175484"/>
            <a:ext cx="18288000" cy="1633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382"/>
              </a:lnSpc>
            </a:pPr>
            <a:r>
              <a:rPr lang="en-US" sz="9558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Proposed Solution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011653" y="2220982"/>
            <a:ext cx="5525924" cy="824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9"/>
              </a:lnSpc>
            </a:pPr>
            <a:r>
              <a:rPr lang="en-US" sz="3999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1. Use MIRNet Model: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697009" y="3073787"/>
            <a:ext cx="12921202" cy="1216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MIRNet is a deep-learning architecture designed for image enhancement.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011653" y="4125656"/>
            <a:ext cx="3428142" cy="824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9"/>
              </a:lnSpc>
            </a:pPr>
            <a:r>
              <a:rPr lang="en-US" sz="3999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2. Processing: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697009" y="4759386"/>
            <a:ext cx="4523410" cy="718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65"/>
              </a:lnSpc>
              <a:spcBef>
                <a:spcPct val="0"/>
              </a:spcBef>
            </a:pPr>
            <a:r>
              <a:rPr lang="en-US" sz="35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Brightens dark areas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429000" y="5344813"/>
            <a:ext cx="3696152" cy="718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65"/>
              </a:lnSpc>
              <a:spcBef>
                <a:spcPct val="0"/>
              </a:spcBef>
            </a:pPr>
            <a:r>
              <a:rPr lang="en-US" sz="35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Removes noise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697009" y="5930240"/>
            <a:ext cx="5401576" cy="718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65"/>
              </a:lnSpc>
              <a:spcBef>
                <a:spcPct val="0"/>
              </a:spcBef>
            </a:pPr>
            <a:r>
              <a:rPr lang="en-US" sz="35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Restores color and detail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011653" y="6589636"/>
            <a:ext cx="4183062" cy="824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9"/>
              </a:lnSpc>
              <a:spcBef>
                <a:spcPct val="0"/>
              </a:spcBef>
            </a:pPr>
            <a:r>
              <a:rPr lang="en-US" sz="3999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3. User Interface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697009" y="7556741"/>
            <a:ext cx="12664097" cy="1669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4480"/>
              </a:lnSpc>
            </a:pPr>
            <a:r>
              <a:rPr lang="en-US" sz="3500" u="none" strike="noStrike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A </a:t>
            </a:r>
            <a:r>
              <a:rPr lang="en-US" sz="3500" u="none" strike="noStrike" dirty="0" err="1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Streamlit</a:t>
            </a:r>
            <a:r>
              <a:rPr lang="en-US" sz="3500" u="none" strike="noStrike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 web app allows Uploading low-light images and Enhancing them with one click as well as Downloading the improved image.</a:t>
            </a: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04863"/>
            <a:ext cx="18288000" cy="10391863"/>
          </a:xfrm>
          <a:custGeom>
            <a:avLst/>
            <a:gdLst/>
            <a:ahLst/>
            <a:cxnLst/>
            <a:rect l="l" t="t" r="r" b="b"/>
            <a:pathLst>
              <a:path w="18288000" h="10391863">
                <a:moveTo>
                  <a:pt x="0" y="0"/>
                </a:moveTo>
                <a:lnTo>
                  <a:pt x="18288000" y="0"/>
                </a:lnTo>
                <a:lnTo>
                  <a:pt x="18288000" y="10391863"/>
                </a:lnTo>
                <a:lnTo>
                  <a:pt x="0" y="103918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5122" b="-7323"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-2244120">
            <a:off x="-280311" y="7470210"/>
            <a:ext cx="2611288" cy="4016435"/>
            <a:chOff x="0" y="0"/>
            <a:chExt cx="3481718" cy="5355247"/>
          </a:xfrm>
        </p:grpSpPr>
        <p:sp>
          <p:nvSpPr>
            <p:cNvPr id="4" name="Freeform 4"/>
            <p:cNvSpPr/>
            <p:nvPr/>
          </p:nvSpPr>
          <p:spPr>
            <a:xfrm flipH="1">
              <a:off x="0" y="0"/>
              <a:ext cx="3481705" cy="5355209"/>
            </a:xfrm>
            <a:custGeom>
              <a:avLst/>
              <a:gdLst/>
              <a:ahLst/>
              <a:cxnLst/>
              <a:rect l="l" t="t" r="r" b="b"/>
              <a:pathLst>
                <a:path w="3481705" h="5355209">
                  <a:moveTo>
                    <a:pt x="0" y="3683"/>
                  </a:moveTo>
                  <a:lnTo>
                    <a:pt x="1414399" y="0"/>
                  </a:lnTo>
                  <a:lnTo>
                    <a:pt x="3481705" y="2703703"/>
                  </a:lnTo>
                  <a:lnTo>
                    <a:pt x="13843" y="5355209"/>
                  </a:lnTo>
                  <a:lnTo>
                    <a:pt x="0" y="3683"/>
                  </a:lnTo>
                  <a:close/>
                </a:path>
              </a:pathLst>
            </a:custGeom>
            <a:blipFill>
              <a:blip r:embed="rId3"/>
              <a:stretch>
                <a:fillRect l="-50322" t="-183" r="-68" b="-19355"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299885" y="9033805"/>
            <a:ext cx="5891908" cy="1253195"/>
          </a:xfrm>
          <a:custGeom>
            <a:avLst/>
            <a:gdLst/>
            <a:ahLst/>
            <a:cxnLst/>
            <a:rect l="l" t="t" r="r" b="b"/>
            <a:pathLst>
              <a:path w="5891908" h="1253195">
                <a:moveTo>
                  <a:pt x="0" y="0"/>
                </a:moveTo>
                <a:lnTo>
                  <a:pt x="5891908" y="0"/>
                </a:lnTo>
                <a:lnTo>
                  <a:pt x="5891908" y="1253195"/>
                </a:lnTo>
                <a:lnTo>
                  <a:pt x="0" y="12531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V="1">
            <a:off x="16391925" y="0"/>
            <a:ext cx="1896075" cy="2762698"/>
          </a:xfrm>
          <a:custGeom>
            <a:avLst/>
            <a:gdLst/>
            <a:ahLst/>
            <a:cxnLst/>
            <a:rect l="l" t="t" r="r" b="b"/>
            <a:pathLst>
              <a:path w="1896075" h="2762698">
                <a:moveTo>
                  <a:pt x="0" y="2762698"/>
                </a:moveTo>
                <a:lnTo>
                  <a:pt x="1896075" y="2762698"/>
                </a:lnTo>
                <a:lnTo>
                  <a:pt x="1896075" y="0"/>
                </a:lnTo>
                <a:lnTo>
                  <a:pt x="0" y="0"/>
                </a:lnTo>
                <a:lnTo>
                  <a:pt x="0" y="2762698"/>
                </a:lnTo>
                <a:close/>
              </a:path>
            </a:pathLst>
          </a:custGeom>
          <a:blipFill>
            <a:blip r:embed="rId5"/>
            <a:stretch>
              <a:fillRect t="-63680" r="-47691" b="-86"/>
            </a:stretch>
          </a:blipFill>
        </p:spPr>
      </p:sp>
      <p:sp>
        <p:nvSpPr>
          <p:cNvPr id="7" name="Freeform 7"/>
          <p:cNvSpPr/>
          <p:nvPr/>
        </p:nvSpPr>
        <p:spPr>
          <a:xfrm rot="-10800000">
            <a:off x="15720031" y="0"/>
            <a:ext cx="1796358" cy="1972304"/>
          </a:xfrm>
          <a:custGeom>
            <a:avLst/>
            <a:gdLst/>
            <a:ahLst/>
            <a:cxnLst/>
            <a:rect l="l" t="t" r="r" b="b"/>
            <a:pathLst>
              <a:path w="1796358" h="1972304">
                <a:moveTo>
                  <a:pt x="0" y="0"/>
                </a:moveTo>
                <a:lnTo>
                  <a:pt x="1796358" y="0"/>
                </a:lnTo>
                <a:lnTo>
                  <a:pt x="1796358" y="1972304"/>
                </a:lnTo>
                <a:lnTo>
                  <a:pt x="0" y="19723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15" t="-7" b="-164159"/>
            </a:stretch>
          </a:blipFill>
        </p:spPr>
      </p:sp>
      <p:grpSp>
        <p:nvGrpSpPr>
          <p:cNvPr id="8" name="Group 8"/>
          <p:cNvGrpSpPr>
            <a:grpSpLocks noChangeAspect="1"/>
          </p:cNvGrpSpPr>
          <p:nvPr/>
        </p:nvGrpSpPr>
        <p:grpSpPr>
          <a:xfrm rot="-8811540">
            <a:off x="13953830" y="-680352"/>
            <a:ext cx="1804416" cy="2356647"/>
            <a:chOff x="0" y="0"/>
            <a:chExt cx="2405888" cy="314219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05888" cy="3142234"/>
            </a:xfrm>
            <a:custGeom>
              <a:avLst/>
              <a:gdLst/>
              <a:ahLst/>
              <a:cxnLst/>
              <a:rect l="l" t="t" r="r" b="b"/>
              <a:pathLst>
                <a:path w="2405888" h="3142234">
                  <a:moveTo>
                    <a:pt x="2405888" y="1578610"/>
                  </a:moveTo>
                  <a:lnTo>
                    <a:pt x="2400300" y="0"/>
                  </a:lnTo>
                  <a:lnTo>
                    <a:pt x="0" y="8509"/>
                  </a:lnTo>
                  <a:lnTo>
                    <a:pt x="11176" y="3142234"/>
                  </a:lnTo>
                  <a:close/>
                </a:path>
              </a:pathLst>
            </a:custGeom>
            <a:blipFill>
              <a:blip r:embed="rId7"/>
              <a:stretch>
                <a:fillRect r="-689" b="-99122"/>
              </a:stretch>
            </a:blipFill>
          </p:spPr>
        </p:sp>
      </p:grpSp>
      <p:sp>
        <p:nvSpPr>
          <p:cNvPr id="10" name="Freeform 10"/>
          <p:cNvSpPr/>
          <p:nvPr/>
        </p:nvSpPr>
        <p:spPr>
          <a:xfrm>
            <a:off x="4008882" y="9651654"/>
            <a:ext cx="1857375" cy="635346"/>
          </a:xfrm>
          <a:custGeom>
            <a:avLst/>
            <a:gdLst/>
            <a:ahLst/>
            <a:cxnLst/>
            <a:rect l="l" t="t" r="r" b="b"/>
            <a:pathLst>
              <a:path w="1857375" h="635346">
                <a:moveTo>
                  <a:pt x="0" y="0"/>
                </a:moveTo>
                <a:lnTo>
                  <a:pt x="1857375" y="0"/>
                </a:lnTo>
                <a:lnTo>
                  <a:pt x="1857375" y="635346"/>
                </a:lnTo>
                <a:lnTo>
                  <a:pt x="0" y="63534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b="-340759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5651106" y="315697"/>
            <a:ext cx="8598294" cy="16529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3382"/>
              </a:lnSpc>
            </a:pPr>
            <a:r>
              <a:rPr lang="en-US" sz="9558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Methodology</a:t>
            </a:r>
          </a:p>
        </p:txBody>
      </p:sp>
      <p:sp>
        <p:nvSpPr>
          <p:cNvPr id="12" name="Freeform 12"/>
          <p:cNvSpPr/>
          <p:nvPr/>
        </p:nvSpPr>
        <p:spPr>
          <a:xfrm>
            <a:off x="7061270" y="2865769"/>
            <a:ext cx="4426348" cy="1068462"/>
          </a:xfrm>
          <a:custGeom>
            <a:avLst/>
            <a:gdLst/>
            <a:ahLst/>
            <a:cxnLst/>
            <a:rect l="l" t="t" r="r" b="b"/>
            <a:pathLst>
              <a:path w="4426348" h="1068462">
                <a:moveTo>
                  <a:pt x="0" y="0"/>
                </a:moveTo>
                <a:lnTo>
                  <a:pt x="4426348" y="0"/>
                </a:lnTo>
                <a:lnTo>
                  <a:pt x="4426348" y="1068461"/>
                </a:lnTo>
                <a:lnTo>
                  <a:pt x="0" y="106846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299885" y="2800622"/>
            <a:ext cx="4966121" cy="1198756"/>
          </a:xfrm>
          <a:custGeom>
            <a:avLst/>
            <a:gdLst/>
            <a:ahLst/>
            <a:cxnLst/>
            <a:rect l="l" t="t" r="r" b="b"/>
            <a:pathLst>
              <a:path w="4966121" h="1198756">
                <a:moveTo>
                  <a:pt x="0" y="0"/>
                </a:moveTo>
                <a:lnTo>
                  <a:pt x="4966121" y="0"/>
                </a:lnTo>
                <a:lnTo>
                  <a:pt x="4966121" y="1198755"/>
                </a:lnTo>
                <a:lnTo>
                  <a:pt x="0" y="119875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3405006" y="2865769"/>
            <a:ext cx="4426348" cy="1068462"/>
          </a:xfrm>
          <a:custGeom>
            <a:avLst/>
            <a:gdLst/>
            <a:ahLst/>
            <a:cxnLst/>
            <a:rect l="l" t="t" r="r" b="b"/>
            <a:pathLst>
              <a:path w="4426348" h="1068462">
                <a:moveTo>
                  <a:pt x="0" y="0"/>
                </a:moveTo>
                <a:lnTo>
                  <a:pt x="4426348" y="0"/>
                </a:lnTo>
                <a:lnTo>
                  <a:pt x="4426348" y="1068461"/>
                </a:lnTo>
                <a:lnTo>
                  <a:pt x="0" y="106846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>
            <a:off x="5266006" y="3399999"/>
            <a:ext cx="1747737" cy="0"/>
          </a:xfrm>
          <a:prstGeom prst="line">
            <a:avLst/>
          </a:prstGeom>
          <a:ln w="12382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6" name="AutoShape 16"/>
          <p:cNvSpPr/>
          <p:nvPr/>
        </p:nvSpPr>
        <p:spPr>
          <a:xfrm>
            <a:off x="11487618" y="3399999"/>
            <a:ext cx="1917388" cy="0"/>
          </a:xfrm>
          <a:prstGeom prst="line">
            <a:avLst/>
          </a:prstGeom>
          <a:ln w="12382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7" name="Freeform 17"/>
          <p:cNvSpPr/>
          <p:nvPr/>
        </p:nvSpPr>
        <p:spPr>
          <a:xfrm>
            <a:off x="7061270" y="5672945"/>
            <a:ext cx="4426348" cy="1068462"/>
          </a:xfrm>
          <a:custGeom>
            <a:avLst/>
            <a:gdLst/>
            <a:ahLst/>
            <a:cxnLst/>
            <a:rect l="l" t="t" r="r" b="b"/>
            <a:pathLst>
              <a:path w="4426348" h="1068462">
                <a:moveTo>
                  <a:pt x="0" y="0"/>
                </a:moveTo>
                <a:lnTo>
                  <a:pt x="4426348" y="0"/>
                </a:lnTo>
                <a:lnTo>
                  <a:pt x="4426348" y="1068462"/>
                </a:lnTo>
                <a:lnTo>
                  <a:pt x="0" y="106846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299885" y="5607798"/>
            <a:ext cx="4966121" cy="1198756"/>
          </a:xfrm>
          <a:custGeom>
            <a:avLst/>
            <a:gdLst/>
            <a:ahLst/>
            <a:cxnLst/>
            <a:rect l="l" t="t" r="r" b="b"/>
            <a:pathLst>
              <a:path w="4966121" h="1198756">
                <a:moveTo>
                  <a:pt x="0" y="0"/>
                </a:moveTo>
                <a:lnTo>
                  <a:pt x="4966121" y="0"/>
                </a:lnTo>
                <a:lnTo>
                  <a:pt x="4966121" y="1198756"/>
                </a:lnTo>
                <a:lnTo>
                  <a:pt x="0" y="119875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13405006" y="5672945"/>
            <a:ext cx="4426348" cy="1068462"/>
          </a:xfrm>
          <a:custGeom>
            <a:avLst/>
            <a:gdLst/>
            <a:ahLst/>
            <a:cxnLst/>
            <a:rect l="l" t="t" r="r" b="b"/>
            <a:pathLst>
              <a:path w="4426348" h="1068462">
                <a:moveTo>
                  <a:pt x="0" y="0"/>
                </a:moveTo>
                <a:lnTo>
                  <a:pt x="4426348" y="0"/>
                </a:lnTo>
                <a:lnTo>
                  <a:pt x="4426348" y="1068462"/>
                </a:lnTo>
                <a:lnTo>
                  <a:pt x="0" y="106846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0" name="AutoShape 20"/>
          <p:cNvSpPr/>
          <p:nvPr/>
        </p:nvSpPr>
        <p:spPr>
          <a:xfrm flipH="1">
            <a:off x="5382733" y="6207176"/>
            <a:ext cx="1678538" cy="0"/>
          </a:xfrm>
          <a:prstGeom prst="line">
            <a:avLst/>
          </a:prstGeom>
          <a:ln w="12382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1" name="AutoShape 21"/>
          <p:cNvSpPr/>
          <p:nvPr/>
        </p:nvSpPr>
        <p:spPr>
          <a:xfrm flipH="1" flipV="1">
            <a:off x="11487618" y="6207176"/>
            <a:ext cx="1917388" cy="0"/>
          </a:xfrm>
          <a:prstGeom prst="line">
            <a:avLst/>
          </a:prstGeom>
          <a:ln w="12382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2" name="AutoShape 22"/>
          <p:cNvSpPr/>
          <p:nvPr/>
        </p:nvSpPr>
        <p:spPr>
          <a:xfrm>
            <a:off x="15599130" y="3850467"/>
            <a:ext cx="21870" cy="1863044"/>
          </a:xfrm>
          <a:prstGeom prst="line">
            <a:avLst/>
          </a:prstGeom>
          <a:ln w="12382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3" name="AutoShape 23"/>
          <p:cNvSpPr/>
          <p:nvPr/>
        </p:nvSpPr>
        <p:spPr>
          <a:xfrm flipH="1" flipV="1">
            <a:off x="2763896" y="6806554"/>
            <a:ext cx="19050" cy="1780972"/>
          </a:xfrm>
          <a:prstGeom prst="line">
            <a:avLst/>
          </a:prstGeom>
          <a:ln w="1238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4" name="AutoShape 24"/>
          <p:cNvSpPr/>
          <p:nvPr/>
        </p:nvSpPr>
        <p:spPr>
          <a:xfrm flipV="1">
            <a:off x="2763896" y="8587526"/>
            <a:ext cx="4297375" cy="0"/>
          </a:xfrm>
          <a:prstGeom prst="line">
            <a:avLst/>
          </a:prstGeom>
          <a:ln w="12382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25" name="Freeform 25"/>
          <p:cNvSpPr/>
          <p:nvPr/>
        </p:nvSpPr>
        <p:spPr>
          <a:xfrm>
            <a:off x="7213485" y="7965344"/>
            <a:ext cx="4426348" cy="1068462"/>
          </a:xfrm>
          <a:custGeom>
            <a:avLst/>
            <a:gdLst/>
            <a:ahLst/>
            <a:cxnLst/>
            <a:rect l="l" t="t" r="r" b="b"/>
            <a:pathLst>
              <a:path w="4426348" h="1068462">
                <a:moveTo>
                  <a:pt x="0" y="0"/>
                </a:moveTo>
                <a:lnTo>
                  <a:pt x="4426348" y="0"/>
                </a:lnTo>
                <a:lnTo>
                  <a:pt x="4426348" y="1068461"/>
                </a:lnTo>
                <a:lnTo>
                  <a:pt x="0" y="106846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6" name="TextBox 26"/>
          <p:cNvSpPr txBox="1"/>
          <p:nvPr/>
        </p:nvSpPr>
        <p:spPr>
          <a:xfrm>
            <a:off x="280835" y="3032059"/>
            <a:ext cx="4966121" cy="613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70"/>
              </a:lnSpc>
              <a:spcBef>
                <a:spcPct val="0"/>
              </a:spcBef>
            </a:pPr>
            <a:r>
              <a:rPr lang="en-US" sz="30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Data Collection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080320" y="3032059"/>
            <a:ext cx="4274133" cy="613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70"/>
              </a:lnSpc>
              <a:spcBef>
                <a:spcPct val="0"/>
              </a:spcBef>
            </a:pPr>
            <a:r>
              <a:rPr lang="en-US" sz="30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Data Preprocessing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3456403" y="3161874"/>
            <a:ext cx="4324497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30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Model Training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3550748" y="5982407"/>
            <a:ext cx="4135807" cy="449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0"/>
              </a:lnSpc>
            </a:pPr>
            <a:r>
              <a:rPr lang="en-US" sz="300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Model Saving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061270" y="5713511"/>
            <a:ext cx="4293183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10"/>
              </a:lnSpc>
            </a:pPr>
            <a:r>
              <a:rPr lang="en-US" sz="30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Application Development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61622" y="5972882"/>
            <a:ext cx="4771034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30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Model Integration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7289592" y="8263354"/>
            <a:ext cx="4274133" cy="462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300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Output Result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  <p:bldP spid="29" grpId="0"/>
      <p:bldP spid="30" grpId="0"/>
      <p:bldP spid="31" grpId="0"/>
      <p:bldP spid="3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42963"/>
            <a:ext cx="18288000" cy="10391863"/>
          </a:xfrm>
          <a:custGeom>
            <a:avLst/>
            <a:gdLst/>
            <a:ahLst/>
            <a:cxnLst/>
            <a:rect l="l" t="t" r="r" b="b"/>
            <a:pathLst>
              <a:path w="18288000" h="10391863">
                <a:moveTo>
                  <a:pt x="0" y="0"/>
                </a:moveTo>
                <a:lnTo>
                  <a:pt x="18288000" y="0"/>
                </a:lnTo>
                <a:lnTo>
                  <a:pt x="18288000" y="10391863"/>
                </a:lnTo>
                <a:lnTo>
                  <a:pt x="0" y="103918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5122" b="-7323"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-2244120">
            <a:off x="-280311" y="7470210"/>
            <a:ext cx="2611288" cy="4016435"/>
            <a:chOff x="0" y="0"/>
            <a:chExt cx="3481718" cy="5355247"/>
          </a:xfrm>
        </p:grpSpPr>
        <p:sp>
          <p:nvSpPr>
            <p:cNvPr id="4" name="Freeform 4"/>
            <p:cNvSpPr/>
            <p:nvPr/>
          </p:nvSpPr>
          <p:spPr>
            <a:xfrm flipH="1">
              <a:off x="0" y="0"/>
              <a:ext cx="3481705" cy="5355209"/>
            </a:xfrm>
            <a:custGeom>
              <a:avLst/>
              <a:gdLst/>
              <a:ahLst/>
              <a:cxnLst/>
              <a:rect l="l" t="t" r="r" b="b"/>
              <a:pathLst>
                <a:path w="3481705" h="5355209">
                  <a:moveTo>
                    <a:pt x="0" y="3683"/>
                  </a:moveTo>
                  <a:lnTo>
                    <a:pt x="1414399" y="0"/>
                  </a:lnTo>
                  <a:lnTo>
                    <a:pt x="3481705" y="2703703"/>
                  </a:lnTo>
                  <a:lnTo>
                    <a:pt x="13843" y="5355209"/>
                  </a:lnTo>
                  <a:lnTo>
                    <a:pt x="0" y="3683"/>
                  </a:lnTo>
                  <a:close/>
                </a:path>
              </a:pathLst>
            </a:custGeom>
            <a:blipFill>
              <a:blip r:embed="rId3"/>
              <a:stretch>
                <a:fillRect l="-50322" t="-183" r="-68" b="-19355"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299885" y="9033805"/>
            <a:ext cx="5891908" cy="1253195"/>
          </a:xfrm>
          <a:custGeom>
            <a:avLst/>
            <a:gdLst/>
            <a:ahLst/>
            <a:cxnLst/>
            <a:rect l="l" t="t" r="r" b="b"/>
            <a:pathLst>
              <a:path w="5891908" h="1253195">
                <a:moveTo>
                  <a:pt x="0" y="0"/>
                </a:moveTo>
                <a:lnTo>
                  <a:pt x="5891908" y="0"/>
                </a:lnTo>
                <a:lnTo>
                  <a:pt x="5891908" y="1253195"/>
                </a:lnTo>
                <a:lnTo>
                  <a:pt x="0" y="12531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V="1">
            <a:off x="16391925" y="0"/>
            <a:ext cx="1896075" cy="2762698"/>
          </a:xfrm>
          <a:custGeom>
            <a:avLst/>
            <a:gdLst/>
            <a:ahLst/>
            <a:cxnLst/>
            <a:rect l="l" t="t" r="r" b="b"/>
            <a:pathLst>
              <a:path w="1896075" h="2762698">
                <a:moveTo>
                  <a:pt x="0" y="2762698"/>
                </a:moveTo>
                <a:lnTo>
                  <a:pt x="1896075" y="2762698"/>
                </a:lnTo>
                <a:lnTo>
                  <a:pt x="1896075" y="0"/>
                </a:lnTo>
                <a:lnTo>
                  <a:pt x="0" y="0"/>
                </a:lnTo>
                <a:lnTo>
                  <a:pt x="0" y="2762698"/>
                </a:lnTo>
                <a:close/>
              </a:path>
            </a:pathLst>
          </a:custGeom>
          <a:blipFill>
            <a:blip r:embed="rId5"/>
            <a:stretch>
              <a:fillRect t="-63680" r="-47691" b="-86"/>
            </a:stretch>
          </a:blipFill>
        </p:spPr>
      </p:sp>
      <p:sp>
        <p:nvSpPr>
          <p:cNvPr id="7" name="Freeform 7"/>
          <p:cNvSpPr/>
          <p:nvPr/>
        </p:nvSpPr>
        <p:spPr>
          <a:xfrm rot="-10800000">
            <a:off x="15720031" y="0"/>
            <a:ext cx="1796358" cy="1972304"/>
          </a:xfrm>
          <a:custGeom>
            <a:avLst/>
            <a:gdLst/>
            <a:ahLst/>
            <a:cxnLst/>
            <a:rect l="l" t="t" r="r" b="b"/>
            <a:pathLst>
              <a:path w="1796358" h="1972304">
                <a:moveTo>
                  <a:pt x="0" y="0"/>
                </a:moveTo>
                <a:lnTo>
                  <a:pt x="1796358" y="0"/>
                </a:lnTo>
                <a:lnTo>
                  <a:pt x="1796358" y="1972304"/>
                </a:lnTo>
                <a:lnTo>
                  <a:pt x="0" y="19723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15" t="-7" b="-164159"/>
            </a:stretch>
          </a:blipFill>
        </p:spPr>
      </p:sp>
      <p:grpSp>
        <p:nvGrpSpPr>
          <p:cNvPr id="8" name="Group 8"/>
          <p:cNvGrpSpPr>
            <a:grpSpLocks noChangeAspect="1"/>
          </p:cNvGrpSpPr>
          <p:nvPr/>
        </p:nvGrpSpPr>
        <p:grpSpPr>
          <a:xfrm rot="-8811540">
            <a:off x="13953830" y="-680352"/>
            <a:ext cx="1804416" cy="2356647"/>
            <a:chOff x="0" y="0"/>
            <a:chExt cx="2405888" cy="314219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05888" cy="3142234"/>
            </a:xfrm>
            <a:custGeom>
              <a:avLst/>
              <a:gdLst/>
              <a:ahLst/>
              <a:cxnLst/>
              <a:rect l="l" t="t" r="r" b="b"/>
              <a:pathLst>
                <a:path w="2405888" h="3142234">
                  <a:moveTo>
                    <a:pt x="2405888" y="1578610"/>
                  </a:moveTo>
                  <a:lnTo>
                    <a:pt x="2400300" y="0"/>
                  </a:lnTo>
                  <a:lnTo>
                    <a:pt x="0" y="8509"/>
                  </a:lnTo>
                  <a:lnTo>
                    <a:pt x="11176" y="3142234"/>
                  </a:lnTo>
                  <a:close/>
                </a:path>
              </a:pathLst>
            </a:custGeom>
            <a:blipFill>
              <a:blip r:embed="rId7"/>
              <a:stretch>
                <a:fillRect r="-689" b="-99122"/>
              </a:stretch>
            </a:blipFill>
          </p:spPr>
        </p:sp>
      </p:grpSp>
      <p:sp>
        <p:nvSpPr>
          <p:cNvPr id="10" name="Freeform 10"/>
          <p:cNvSpPr/>
          <p:nvPr/>
        </p:nvSpPr>
        <p:spPr>
          <a:xfrm>
            <a:off x="4008882" y="9651654"/>
            <a:ext cx="1857375" cy="635346"/>
          </a:xfrm>
          <a:custGeom>
            <a:avLst/>
            <a:gdLst/>
            <a:ahLst/>
            <a:cxnLst/>
            <a:rect l="l" t="t" r="r" b="b"/>
            <a:pathLst>
              <a:path w="1857375" h="635346">
                <a:moveTo>
                  <a:pt x="0" y="0"/>
                </a:moveTo>
                <a:lnTo>
                  <a:pt x="1857375" y="0"/>
                </a:lnTo>
                <a:lnTo>
                  <a:pt x="1857375" y="635346"/>
                </a:lnTo>
                <a:lnTo>
                  <a:pt x="0" y="63534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b="-340759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5651106" y="315697"/>
            <a:ext cx="7551106" cy="1633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382"/>
              </a:lnSpc>
            </a:pPr>
            <a:r>
              <a:rPr lang="en-US" sz="9558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System Flow </a:t>
            </a:r>
          </a:p>
        </p:txBody>
      </p:sp>
      <p:sp>
        <p:nvSpPr>
          <p:cNvPr id="12" name="Freeform 12"/>
          <p:cNvSpPr/>
          <p:nvPr/>
        </p:nvSpPr>
        <p:spPr>
          <a:xfrm>
            <a:off x="7061270" y="2865769"/>
            <a:ext cx="4426348" cy="1068462"/>
          </a:xfrm>
          <a:custGeom>
            <a:avLst/>
            <a:gdLst/>
            <a:ahLst/>
            <a:cxnLst/>
            <a:rect l="l" t="t" r="r" b="b"/>
            <a:pathLst>
              <a:path w="4426348" h="1068462">
                <a:moveTo>
                  <a:pt x="0" y="0"/>
                </a:moveTo>
                <a:lnTo>
                  <a:pt x="4426348" y="0"/>
                </a:lnTo>
                <a:lnTo>
                  <a:pt x="4426348" y="1068461"/>
                </a:lnTo>
                <a:lnTo>
                  <a:pt x="0" y="106846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299885" y="2800622"/>
            <a:ext cx="4966121" cy="1198756"/>
          </a:xfrm>
          <a:custGeom>
            <a:avLst/>
            <a:gdLst/>
            <a:ahLst/>
            <a:cxnLst/>
            <a:rect l="l" t="t" r="r" b="b"/>
            <a:pathLst>
              <a:path w="4966121" h="1198756">
                <a:moveTo>
                  <a:pt x="0" y="0"/>
                </a:moveTo>
                <a:lnTo>
                  <a:pt x="4966121" y="0"/>
                </a:lnTo>
                <a:lnTo>
                  <a:pt x="4966121" y="1198755"/>
                </a:lnTo>
                <a:lnTo>
                  <a:pt x="0" y="119875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3405006" y="2865769"/>
            <a:ext cx="4426348" cy="1068462"/>
          </a:xfrm>
          <a:custGeom>
            <a:avLst/>
            <a:gdLst/>
            <a:ahLst/>
            <a:cxnLst/>
            <a:rect l="l" t="t" r="r" b="b"/>
            <a:pathLst>
              <a:path w="4426348" h="1068462">
                <a:moveTo>
                  <a:pt x="0" y="0"/>
                </a:moveTo>
                <a:lnTo>
                  <a:pt x="4426348" y="0"/>
                </a:lnTo>
                <a:lnTo>
                  <a:pt x="4426348" y="1068461"/>
                </a:lnTo>
                <a:lnTo>
                  <a:pt x="0" y="106846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>
            <a:off x="5266006" y="3399999"/>
            <a:ext cx="1747737" cy="0"/>
          </a:xfrm>
          <a:prstGeom prst="line">
            <a:avLst/>
          </a:prstGeom>
          <a:ln w="12382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6" name="AutoShape 16"/>
          <p:cNvSpPr/>
          <p:nvPr/>
        </p:nvSpPr>
        <p:spPr>
          <a:xfrm>
            <a:off x="11487618" y="3399999"/>
            <a:ext cx="1917388" cy="0"/>
          </a:xfrm>
          <a:prstGeom prst="line">
            <a:avLst/>
          </a:prstGeom>
          <a:ln w="12382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7" name="Freeform 17"/>
          <p:cNvSpPr/>
          <p:nvPr/>
        </p:nvSpPr>
        <p:spPr>
          <a:xfrm>
            <a:off x="7061270" y="5713511"/>
            <a:ext cx="4426348" cy="1068462"/>
          </a:xfrm>
          <a:custGeom>
            <a:avLst/>
            <a:gdLst/>
            <a:ahLst/>
            <a:cxnLst/>
            <a:rect l="l" t="t" r="r" b="b"/>
            <a:pathLst>
              <a:path w="4426348" h="1068462">
                <a:moveTo>
                  <a:pt x="0" y="0"/>
                </a:moveTo>
                <a:lnTo>
                  <a:pt x="4426348" y="0"/>
                </a:lnTo>
                <a:lnTo>
                  <a:pt x="4426348" y="1068462"/>
                </a:lnTo>
                <a:lnTo>
                  <a:pt x="0" y="106846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299885" y="5607798"/>
            <a:ext cx="4966121" cy="1198756"/>
          </a:xfrm>
          <a:custGeom>
            <a:avLst/>
            <a:gdLst/>
            <a:ahLst/>
            <a:cxnLst/>
            <a:rect l="l" t="t" r="r" b="b"/>
            <a:pathLst>
              <a:path w="4966121" h="1198756">
                <a:moveTo>
                  <a:pt x="0" y="0"/>
                </a:moveTo>
                <a:lnTo>
                  <a:pt x="4966121" y="0"/>
                </a:lnTo>
                <a:lnTo>
                  <a:pt x="4966121" y="1198756"/>
                </a:lnTo>
                <a:lnTo>
                  <a:pt x="0" y="119875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13405006" y="5672945"/>
            <a:ext cx="4426348" cy="1068462"/>
          </a:xfrm>
          <a:custGeom>
            <a:avLst/>
            <a:gdLst/>
            <a:ahLst/>
            <a:cxnLst/>
            <a:rect l="l" t="t" r="r" b="b"/>
            <a:pathLst>
              <a:path w="4426348" h="1068462">
                <a:moveTo>
                  <a:pt x="0" y="0"/>
                </a:moveTo>
                <a:lnTo>
                  <a:pt x="4426348" y="0"/>
                </a:lnTo>
                <a:lnTo>
                  <a:pt x="4426348" y="1068462"/>
                </a:lnTo>
                <a:lnTo>
                  <a:pt x="0" y="106846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0" name="AutoShape 20"/>
          <p:cNvSpPr/>
          <p:nvPr/>
        </p:nvSpPr>
        <p:spPr>
          <a:xfrm flipH="1">
            <a:off x="5382733" y="6207176"/>
            <a:ext cx="1678538" cy="0"/>
          </a:xfrm>
          <a:prstGeom prst="line">
            <a:avLst/>
          </a:prstGeom>
          <a:ln w="12382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1" name="AutoShape 21"/>
          <p:cNvSpPr/>
          <p:nvPr/>
        </p:nvSpPr>
        <p:spPr>
          <a:xfrm flipH="1" flipV="1">
            <a:off x="11411511" y="6207176"/>
            <a:ext cx="1993495" cy="0"/>
          </a:xfrm>
          <a:prstGeom prst="line">
            <a:avLst/>
          </a:prstGeom>
          <a:ln w="12382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2" name="AutoShape 22"/>
          <p:cNvSpPr/>
          <p:nvPr/>
        </p:nvSpPr>
        <p:spPr>
          <a:xfrm>
            <a:off x="15599129" y="3850467"/>
            <a:ext cx="21870" cy="1927900"/>
          </a:xfrm>
          <a:prstGeom prst="line">
            <a:avLst/>
          </a:prstGeom>
          <a:ln w="12382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3" name="AutoShape 23"/>
          <p:cNvSpPr/>
          <p:nvPr/>
        </p:nvSpPr>
        <p:spPr>
          <a:xfrm flipH="1" flipV="1">
            <a:off x="2716318" y="6806554"/>
            <a:ext cx="19050" cy="1780972"/>
          </a:xfrm>
          <a:prstGeom prst="line">
            <a:avLst/>
          </a:prstGeom>
          <a:ln w="1238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4" name="AutoShape 24"/>
          <p:cNvSpPr/>
          <p:nvPr/>
        </p:nvSpPr>
        <p:spPr>
          <a:xfrm flipV="1">
            <a:off x="2763896" y="8587526"/>
            <a:ext cx="4297375" cy="0"/>
          </a:xfrm>
          <a:prstGeom prst="line">
            <a:avLst/>
          </a:prstGeom>
          <a:ln w="12382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25" name="Freeform 25"/>
          <p:cNvSpPr/>
          <p:nvPr/>
        </p:nvSpPr>
        <p:spPr>
          <a:xfrm>
            <a:off x="7213485" y="7965344"/>
            <a:ext cx="4426348" cy="1068462"/>
          </a:xfrm>
          <a:custGeom>
            <a:avLst/>
            <a:gdLst/>
            <a:ahLst/>
            <a:cxnLst/>
            <a:rect l="l" t="t" r="r" b="b"/>
            <a:pathLst>
              <a:path w="4426348" h="1068462">
                <a:moveTo>
                  <a:pt x="0" y="0"/>
                </a:moveTo>
                <a:lnTo>
                  <a:pt x="4426348" y="0"/>
                </a:lnTo>
                <a:lnTo>
                  <a:pt x="4426348" y="1068461"/>
                </a:lnTo>
                <a:lnTo>
                  <a:pt x="0" y="106846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6" name="TextBox 26"/>
          <p:cNvSpPr txBox="1"/>
          <p:nvPr/>
        </p:nvSpPr>
        <p:spPr>
          <a:xfrm>
            <a:off x="280835" y="3032059"/>
            <a:ext cx="4966121" cy="613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70"/>
              </a:lnSpc>
              <a:spcBef>
                <a:spcPct val="0"/>
              </a:spcBef>
            </a:pPr>
            <a:r>
              <a:rPr lang="en-US" sz="30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Input Low-Light Image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080320" y="3032059"/>
            <a:ext cx="4274133" cy="613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70"/>
              </a:lnSpc>
              <a:spcBef>
                <a:spcPct val="0"/>
              </a:spcBef>
            </a:pPr>
            <a:r>
              <a:rPr lang="en-US" sz="30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Preprocessing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3456403" y="3012321"/>
            <a:ext cx="4324497" cy="613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70"/>
              </a:lnSpc>
              <a:spcBef>
                <a:spcPct val="0"/>
              </a:spcBef>
            </a:pPr>
            <a:r>
              <a:rPr lang="en-US" sz="30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Feature Extraction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3531228" y="5778367"/>
            <a:ext cx="4135807" cy="9066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0"/>
              </a:lnSpc>
            </a:pPr>
            <a:r>
              <a:rPr lang="en-US" sz="300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 Selective Kernel Feature Fusion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061270" y="5713511"/>
            <a:ext cx="4293183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10"/>
              </a:lnSpc>
            </a:pPr>
            <a:r>
              <a:rPr lang="en-US" sz="30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Spatial Attention Block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76060" y="5715416"/>
            <a:ext cx="4966121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30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Reconstruction</a:t>
            </a:r>
          </a:p>
          <a:p>
            <a:pPr algn="ctr">
              <a:lnSpc>
                <a:spcPts val="3750"/>
              </a:lnSpc>
            </a:pPr>
            <a:r>
              <a:rPr lang="en-US" sz="30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  (Decoder / Conv)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7137378" y="8025229"/>
            <a:ext cx="4274133" cy="939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300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Enhanced Output Image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  <p:bldP spid="29" grpId="0"/>
      <p:bldP spid="30" grpId="0"/>
      <p:bldP spid="31" grpId="0"/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04863"/>
            <a:ext cx="18288000" cy="10391863"/>
          </a:xfrm>
          <a:custGeom>
            <a:avLst/>
            <a:gdLst/>
            <a:ahLst/>
            <a:cxnLst/>
            <a:rect l="l" t="t" r="r" b="b"/>
            <a:pathLst>
              <a:path w="18288000" h="10391863">
                <a:moveTo>
                  <a:pt x="0" y="0"/>
                </a:moveTo>
                <a:lnTo>
                  <a:pt x="18288000" y="0"/>
                </a:lnTo>
                <a:lnTo>
                  <a:pt x="18288000" y="10391863"/>
                </a:lnTo>
                <a:lnTo>
                  <a:pt x="0" y="103918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5122" b="-7323"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-2244120">
            <a:off x="-280311" y="7470210"/>
            <a:ext cx="2611288" cy="4016435"/>
            <a:chOff x="0" y="0"/>
            <a:chExt cx="3481718" cy="5355247"/>
          </a:xfrm>
        </p:grpSpPr>
        <p:sp>
          <p:nvSpPr>
            <p:cNvPr id="4" name="Freeform 4"/>
            <p:cNvSpPr/>
            <p:nvPr/>
          </p:nvSpPr>
          <p:spPr>
            <a:xfrm flipH="1">
              <a:off x="0" y="0"/>
              <a:ext cx="3481705" cy="5355209"/>
            </a:xfrm>
            <a:custGeom>
              <a:avLst/>
              <a:gdLst/>
              <a:ahLst/>
              <a:cxnLst/>
              <a:rect l="l" t="t" r="r" b="b"/>
              <a:pathLst>
                <a:path w="3481705" h="5355209">
                  <a:moveTo>
                    <a:pt x="0" y="3683"/>
                  </a:moveTo>
                  <a:lnTo>
                    <a:pt x="1414399" y="0"/>
                  </a:lnTo>
                  <a:lnTo>
                    <a:pt x="3481705" y="2703703"/>
                  </a:lnTo>
                  <a:lnTo>
                    <a:pt x="13843" y="5355209"/>
                  </a:lnTo>
                  <a:lnTo>
                    <a:pt x="0" y="3683"/>
                  </a:lnTo>
                  <a:close/>
                </a:path>
              </a:pathLst>
            </a:custGeom>
            <a:blipFill>
              <a:blip r:embed="rId5"/>
              <a:stretch>
                <a:fillRect l="-50322" t="-183" r="-68" b="-19355"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299885" y="9033805"/>
            <a:ext cx="5891908" cy="1253195"/>
          </a:xfrm>
          <a:custGeom>
            <a:avLst/>
            <a:gdLst/>
            <a:ahLst/>
            <a:cxnLst/>
            <a:rect l="l" t="t" r="r" b="b"/>
            <a:pathLst>
              <a:path w="5891908" h="1253195">
                <a:moveTo>
                  <a:pt x="0" y="0"/>
                </a:moveTo>
                <a:lnTo>
                  <a:pt x="5891908" y="0"/>
                </a:lnTo>
                <a:lnTo>
                  <a:pt x="5891908" y="1253195"/>
                </a:lnTo>
                <a:lnTo>
                  <a:pt x="0" y="125319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V="1">
            <a:off x="16391925" y="0"/>
            <a:ext cx="1896075" cy="2762698"/>
          </a:xfrm>
          <a:custGeom>
            <a:avLst/>
            <a:gdLst/>
            <a:ahLst/>
            <a:cxnLst/>
            <a:rect l="l" t="t" r="r" b="b"/>
            <a:pathLst>
              <a:path w="1896075" h="2762698">
                <a:moveTo>
                  <a:pt x="0" y="2762698"/>
                </a:moveTo>
                <a:lnTo>
                  <a:pt x="1896075" y="2762698"/>
                </a:lnTo>
                <a:lnTo>
                  <a:pt x="1896075" y="0"/>
                </a:lnTo>
                <a:lnTo>
                  <a:pt x="0" y="0"/>
                </a:lnTo>
                <a:lnTo>
                  <a:pt x="0" y="2762698"/>
                </a:lnTo>
                <a:close/>
              </a:path>
            </a:pathLst>
          </a:custGeom>
          <a:blipFill>
            <a:blip r:embed="rId7"/>
            <a:stretch>
              <a:fillRect t="-63680" r="-47691" b="-86"/>
            </a:stretch>
          </a:blipFill>
        </p:spPr>
      </p:sp>
      <p:sp>
        <p:nvSpPr>
          <p:cNvPr id="7" name="Freeform 7"/>
          <p:cNvSpPr/>
          <p:nvPr/>
        </p:nvSpPr>
        <p:spPr>
          <a:xfrm rot="-10800000">
            <a:off x="15720031" y="0"/>
            <a:ext cx="1796358" cy="1972304"/>
          </a:xfrm>
          <a:custGeom>
            <a:avLst/>
            <a:gdLst/>
            <a:ahLst/>
            <a:cxnLst/>
            <a:rect l="l" t="t" r="r" b="b"/>
            <a:pathLst>
              <a:path w="1796358" h="1972304">
                <a:moveTo>
                  <a:pt x="0" y="0"/>
                </a:moveTo>
                <a:lnTo>
                  <a:pt x="1796358" y="0"/>
                </a:lnTo>
                <a:lnTo>
                  <a:pt x="1796358" y="1972304"/>
                </a:lnTo>
                <a:lnTo>
                  <a:pt x="0" y="197230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15" t="-7" b="-164159"/>
            </a:stretch>
          </a:blipFill>
        </p:spPr>
      </p:sp>
      <p:grpSp>
        <p:nvGrpSpPr>
          <p:cNvPr id="8" name="Group 8"/>
          <p:cNvGrpSpPr>
            <a:grpSpLocks noChangeAspect="1"/>
          </p:cNvGrpSpPr>
          <p:nvPr/>
        </p:nvGrpSpPr>
        <p:grpSpPr>
          <a:xfrm rot="-8811540">
            <a:off x="13953830" y="-680352"/>
            <a:ext cx="1804416" cy="2356647"/>
            <a:chOff x="0" y="0"/>
            <a:chExt cx="2405888" cy="314219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05888" cy="3142234"/>
            </a:xfrm>
            <a:custGeom>
              <a:avLst/>
              <a:gdLst/>
              <a:ahLst/>
              <a:cxnLst/>
              <a:rect l="l" t="t" r="r" b="b"/>
              <a:pathLst>
                <a:path w="2405888" h="3142234">
                  <a:moveTo>
                    <a:pt x="2405888" y="1578610"/>
                  </a:moveTo>
                  <a:lnTo>
                    <a:pt x="2400300" y="0"/>
                  </a:lnTo>
                  <a:lnTo>
                    <a:pt x="0" y="8509"/>
                  </a:lnTo>
                  <a:lnTo>
                    <a:pt x="11176" y="3142234"/>
                  </a:lnTo>
                  <a:close/>
                </a:path>
              </a:pathLst>
            </a:custGeom>
            <a:blipFill>
              <a:blip r:embed="rId9"/>
              <a:stretch>
                <a:fillRect r="-689" b="-99122"/>
              </a:stretch>
            </a:blipFill>
          </p:spPr>
        </p:sp>
      </p:grpSp>
      <p:sp>
        <p:nvSpPr>
          <p:cNvPr id="10" name="Freeform 10"/>
          <p:cNvSpPr/>
          <p:nvPr/>
        </p:nvSpPr>
        <p:spPr>
          <a:xfrm>
            <a:off x="4008882" y="9651654"/>
            <a:ext cx="1857375" cy="635346"/>
          </a:xfrm>
          <a:custGeom>
            <a:avLst/>
            <a:gdLst/>
            <a:ahLst/>
            <a:cxnLst/>
            <a:rect l="l" t="t" r="r" b="b"/>
            <a:pathLst>
              <a:path w="1857375" h="635346">
                <a:moveTo>
                  <a:pt x="0" y="0"/>
                </a:moveTo>
                <a:lnTo>
                  <a:pt x="1857375" y="0"/>
                </a:lnTo>
                <a:lnTo>
                  <a:pt x="1857375" y="635346"/>
                </a:lnTo>
                <a:lnTo>
                  <a:pt x="0" y="63534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b="-340759"/>
            </a:stretch>
          </a:blipFill>
        </p:spPr>
      </p:sp>
      <p:pic>
        <p:nvPicPr>
          <p:cNvPr id="11" name="Picture 1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rcRect t="5946" b="5946"/>
          <a:stretch>
            <a:fillRect/>
          </a:stretch>
        </p:blipFill>
        <p:spPr>
          <a:xfrm>
            <a:off x="1879058" y="2285883"/>
            <a:ext cx="14512867" cy="7192544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5651106" y="315697"/>
            <a:ext cx="7551106" cy="1633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382"/>
              </a:lnSpc>
            </a:pPr>
            <a:r>
              <a:rPr lang="en-US" sz="9558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Demo Video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56536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888" b="-16907"/>
            </a:stretch>
          </a:blipFill>
        </p:spPr>
        <p:txBody>
          <a:bodyPr/>
          <a:lstStyle/>
          <a:p>
            <a:endParaRPr lang="en-IN" dirty="0"/>
          </a:p>
        </p:txBody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-2244120">
            <a:off x="120708" y="8114451"/>
            <a:ext cx="2611288" cy="4016435"/>
            <a:chOff x="0" y="0"/>
            <a:chExt cx="3481718" cy="5355247"/>
          </a:xfrm>
        </p:grpSpPr>
        <p:sp>
          <p:nvSpPr>
            <p:cNvPr id="4" name="Freeform 4"/>
            <p:cNvSpPr/>
            <p:nvPr/>
          </p:nvSpPr>
          <p:spPr>
            <a:xfrm flipH="1">
              <a:off x="0" y="0"/>
              <a:ext cx="3481705" cy="5355209"/>
            </a:xfrm>
            <a:custGeom>
              <a:avLst/>
              <a:gdLst/>
              <a:ahLst/>
              <a:cxnLst/>
              <a:rect l="l" t="t" r="r" b="b"/>
              <a:pathLst>
                <a:path w="3481705" h="5355209">
                  <a:moveTo>
                    <a:pt x="0" y="3683"/>
                  </a:moveTo>
                  <a:lnTo>
                    <a:pt x="1414399" y="0"/>
                  </a:lnTo>
                  <a:lnTo>
                    <a:pt x="3481705" y="2703703"/>
                  </a:lnTo>
                  <a:lnTo>
                    <a:pt x="13843" y="5355209"/>
                  </a:lnTo>
                  <a:lnTo>
                    <a:pt x="0" y="3683"/>
                  </a:lnTo>
                  <a:close/>
                </a:path>
              </a:pathLst>
            </a:custGeom>
            <a:blipFill>
              <a:blip r:embed="rId3"/>
              <a:stretch>
                <a:fillRect l="-50322" t="-183" r="-68" b="-19355"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299885" y="9033805"/>
            <a:ext cx="5891908" cy="1253195"/>
          </a:xfrm>
          <a:custGeom>
            <a:avLst/>
            <a:gdLst/>
            <a:ahLst/>
            <a:cxnLst/>
            <a:rect l="l" t="t" r="r" b="b"/>
            <a:pathLst>
              <a:path w="5891908" h="1253195">
                <a:moveTo>
                  <a:pt x="0" y="0"/>
                </a:moveTo>
                <a:lnTo>
                  <a:pt x="5891908" y="0"/>
                </a:lnTo>
                <a:lnTo>
                  <a:pt x="5891908" y="1253195"/>
                </a:lnTo>
                <a:lnTo>
                  <a:pt x="0" y="12531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V="1">
            <a:off x="16391925" y="0"/>
            <a:ext cx="1896075" cy="2762698"/>
          </a:xfrm>
          <a:custGeom>
            <a:avLst/>
            <a:gdLst/>
            <a:ahLst/>
            <a:cxnLst/>
            <a:rect l="l" t="t" r="r" b="b"/>
            <a:pathLst>
              <a:path w="1896075" h="2762698">
                <a:moveTo>
                  <a:pt x="0" y="2762698"/>
                </a:moveTo>
                <a:lnTo>
                  <a:pt x="1896075" y="2762698"/>
                </a:lnTo>
                <a:lnTo>
                  <a:pt x="1896075" y="0"/>
                </a:lnTo>
                <a:lnTo>
                  <a:pt x="0" y="0"/>
                </a:lnTo>
                <a:lnTo>
                  <a:pt x="0" y="2762698"/>
                </a:lnTo>
                <a:close/>
              </a:path>
            </a:pathLst>
          </a:custGeom>
          <a:blipFill>
            <a:blip r:embed="rId5"/>
            <a:stretch>
              <a:fillRect t="-63680" r="-47691" b="-86"/>
            </a:stretch>
          </a:blipFill>
        </p:spPr>
      </p:sp>
      <p:sp>
        <p:nvSpPr>
          <p:cNvPr id="7" name="Freeform 7"/>
          <p:cNvSpPr/>
          <p:nvPr/>
        </p:nvSpPr>
        <p:spPr>
          <a:xfrm rot="-10800000">
            <a:off x="15720031" y="0"/>
            <a:ext cx="1796358" cy="1972304"/>
          </a:xfrm>
          <a:custGeom>
            <a:avLst/>
            <a:gdLst/>
            <a:ahLst/>
            <a:cxnLst/>
            <a:rect l="l" t="t" r="r" b="b"/>
            <a:pathLst>
              <a:path w="1796358" h="1972304">
                <a:moveTo>
                  <a:pt x="0" y="0"/>
                </a:moveTo>
                <a:lnTo>
                  <a:pt x="1796358" y="0"/>
                </a:lnTo>
                <a:lnTo>
                  <a:pt x="1796358" y="1972304"/>
                </a:lnTo>
                <a:lnTo>
                  <a:pt x="0" y="19723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15" t="-7" b="-164159"/>
            </a:stretch>
          </a:blipFill>
        </p:spPr>
      </p:sp>
      <p:grpSp>
        <p:nvGrpSpPr>
          <p:cNvPr id="8" name="Group 8"/>
          <p:cNvGrpSpPr>
            <a:grpSpLocks noChangeAspect="1"/>
          </p:cNvGrpSpPr>
          <p:nvPr/>
        </p:nvGrpSpPr>
        <p:grpSpPr>
          <a:xfrm rot="-8811540">
            <a:off x="13953830" y="-680352"/>
            <a:ext cx="1804416" cy="2356647"/>
            <a:chOff x="0" y="0"/>
            <a:chExt cx="2405888" cy="314219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05888" cy="3142234"/>
            </a:xfrm>
            <a:custGeom>
              <a:avLst/>
              <a:gdLst/>
              <a:ahLst/>
              <a:cxnLst/>
              <a:rect l="l" t="t" r="r" b="b"/>
              <a:pathLst>
                <a:path w="2405888" h="3142234">
                  <a:moveTo>
                    <a:pt x="2405888" y="1578610"/>
                  </a:moveTo>
                  <a:lnTo>
                    <a:pt x="2400300" y="0"/>
                  </a:lnTo>
                  <a:lnTo>
                    <a:pt x="0" y="8509"/>
                  </a:lnTo>
                  <a:lnTo>
                    <a:pt x="11176" y="3142234"/>
                  </a:lnTo>
                  <a:close/>
                </a:path>
              </a:pathLst>
            </a:custGeom>
            <a:blipFill>
              <a:blip r:embed="rId7"/>
              <a:stretch>
                <a:fillRect r="-689" b="-99122"/>
              </a:stretch>
            </a:blipFill>
          </p:spPr>
        </p:sp>
      </p:grpSp>
      <p:sp>
        <p:nvSpPr>
          <p:cNvPr id="10" name="Freeform 10"/>
          <p:cNvSpPr/>
          <p:nvPr/>
        </p:nvSpPr>
        <p:spPr>
          <a:xfrm>
            <a:off x="4008882" y="9651654"/>
            <a:ext cx="1857375" cy="635346"/>
          </a:xfrm>
          <a:custGeom>
            <a:avLst/>
            <a:gdLst/>
            <a:ahLst/>
            <a:cxnLst/>
            <a:rect l="l" t="t" r="r" b="b"/>
            <a:pathLst>
              <a:path w="1857375" h="635346">
                <a:moveTo>
                  <a:pt x="0" y="0"/>
                </a:moveTo>
                <a:lnTo>
                  <a:pt x="1857375" y="0"/>
                </a:lnTo>
                <a:lnTo>
                  <a:pt x="1857375" y="635346"/>
                </a:lnTo>
                <a:lnTo>
                  <a:pt x="0" y="63534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b="-340759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5394519" y="78870"/>
            <a:ext cx="7592539" cy="16335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382"/>
              </a:lnSpc>
            </a:pPr>
            <a:r>
              <a:rPr lang="en-US" sz="9558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Comparison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2C56BD3-C3E1-9EB2-426B-361A6F39A93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88380" y="2978386"/>
            <a:ext cx="4513965" cy="300931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30204C7-2A26-EC8E-AC7B-26917BE2F61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535" y="2978386"/>
            <a:ext cx="4513966" cy="300931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E0C086B-78DE-93D0-876F-8D51DA3693F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535" y="6267075"/>
            <a:ext cx="4401695" cy="293446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01FCDB0-1C6C-DD95-C1F4-6E3E88E3AB1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380" y="6217517"/>
            <a:ext cx="4513965" cy="300931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8FABFF8-5405-4029-DB2D-E780DCB45D92}"/>
              </a:ext>
            </a:extLst>
          </p:cNvPr>
          <p:cNvSpPr txBox="1"/>
          <p:nvPr/>
        </p:nvSpPr>
        <p:spPr>
          <a:xfrm>
            <a:off x="2929165" y="2398866"/>
            <a:ext cx="447317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34624B"/>
                </a:solidFill>
                <a:effectLst/>
                <a:uLnTx/>
                <a:uFillTx/>
                <a:latin typeface="Arbutus Slab"/>
                <a:ea typeface="Arbutus Slab"/>
                <a:cs typeface="Arbutus Slab"/>
                <a:sym typeface="Arbutus Slab"/>
              </a:rPr>
              <a:t>Real Image</a:t>
            </a:r>
            <a:endParaRPr lang="en-IN" sz="3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55B663C-5728-31CB-44E2-BC844942B7DD}"/>
              </a:ext>
            </a:extLst>
          </p:cNvPr>
          <p:cNvSpPr txBox="1"/>
          <p:nvPr/>
        </p:nvSpPr>
        <p:spPr>
          <a:xfrm>
            <a:off x="11174534" y="2398866"/>
            <a:ext cx="454549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34624B"/>
                </a:solidFill>
                <a:effectLst/>
                <a:uLnTx/>
                <a:uFillTx/>
                <a:latin typeface="Arbutus Slab"/>
                <a:ea typeface="Arbutus Slab"/>
                <a:cs typeface="Arbutus Slab"/>
                <a:sym typeface="Arbutus Slab"/>
              </a:rPr>
              <a:t>Enhanced Image</a:t>
            </a:r>
            <a:endParaRPr lang="en-IN" sz="30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F592FC-033F-AC1B-0848-8C7AB3C536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8559587-7B1C-6104-6822-4CCD0BD6F058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888" b="-16907"/>
            </a:stretch>
          </a:blipFill>
        </p:spPr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AF2F7ECF-71F1-E773-6CE6-D5838D8B601D}"/>
              </a:ext>
            </a:extLst>
          </p:cNvPr>
          <p:cNvGrpSpPr>
            <a:grpSpLocks noChangeAspect="1"/>
          </p:cNvGrpSpPr>
          <p:nvPr/>
        </p:nvGrpSpPr>
        <p:grpSpPr>
          <a:xfrm rot="-2244120">
            <a:off x="120708" y="8114451"/>
            <a:ext cx="2611288" cy="4016435"/>
            <a:chOff x="0" y="0"/>
            <a:chExt cx="3481718" cy="5355247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E4DCE10C-DE8B-150F-918C-2FE2097598BF}"/>
                </a:ext>
              </a:extLst>
            </p:cNvPr>
            <p:cNvSpPr/>
            <p:nvPr/>
          </p:nvSpPr>
          <p:spPr>
            <a:xfrm flipH="1">
              <a:off x="0" y="0"/>
              <a:ext cx="3481705" cy="5355209"/>
            </a:xfrm>
            <a:custGeom>
              <a:avLst/>
              <a:gdLst/>
              <a:ahLst/>
              <a:cxnLst/>
              <a:rect l="l" t="t" r="r" b="b"/>
              <a:pathLst>
                <a:path w="3481705" h="5355209">
                  <a:moveTo>
                    <a:pt x="0" y="3683"/>
                  </a:moveTo>
                  <a:lnTo>
                    <a:pt x="1414399" y="0"/>
                  </a:lnTo>
                  <a:lnTo>
                    <a:pt x="3481705" y="2703703"/>
                  </a:lnTo>
                  <a:lnTo>
                    <a:pt x="13843" y="5355209"/>
                  </a:lnTo>
                  <a:lnTo>
                    <a:pt x="0" y="3683"/>
                  </a:lnTo>
                  <a:close/>
                </a:path>
              </a:pathLst>
            </a:custGeom>
            <a:blipFill>
              <a:blip r:embed="rId3"/>
              <a:stretch>
                <a:fillRect l="-50322" t="-183" r="-68" b="-19355"/>
              </a:stretch>
            </a:blipFill>
          </p:spPr>
        </p:sp>
      </p:grpSp>
      <p:sp>
        <p:nvSpPr>
          <p:cNvPr id="5" name="Freeform 5">
            <a:extLst>
              <a:ext uri="{FF2B5EF4-FFF2-40B4-BE49-F238E27FC236}">
                <a16:creationId xmlns:a16="http://schemas.microsoft.com/office/drawing/2014/main" id="{6C75CD54-9EDC-B39B-2F83-362A114DB5E1}"/>
              </a:ext>
            </a:extLst>
          </p:cNvPr>
          <p:cNvSpPr/>
          <p:nvPr/>
        </p:nvSpPr>
        <p:spPr>
          <a:xfrm>
            <a:off x="299885" y="9033805"/>
            <a:ext cx="5891908" cy="1253195"/>
          </a:xfrm>
          <a:custGeom>
            <a:avLst/>
            <a:gdLst/>
            <a:ahLst/>
            <a:cxnLst/>
            <a:rect l="l" t="t" r="r" b="b"/>
            <a:pathLst>
              <a:path w="5891908" h="1253195">
                <a:moveTo>
                  <a:pt x="0" y="0"/>
                </a:moveTo>
                <a:lnTo>
                  <a:pt x="5891908" y="0"/>
                </a:lnTo>
                <a:lnTo>
                  <a:pt x="5891908" y="1253195"/>
                </a:lnTo>
                <a:lnTo>
                  <a:pt x="0" y="12531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626C5B35-025D-A67F-BF38-89E2FEBD67DF}"/>
              </a:ext>
            </a:extLst>
          </p:cNvPr>
          <p:cNvSpPr/>
          <p:nvPr/>
        </p:nvSpPr>
        <p:spPr>
          <a:xfrm flipV="1">
            <a:off x="16391925" y="0"/>
            <a:ext cx="1896075" cy="2762698"/>
          </a:xfrm>
          <a:custGeom>
            <a:avLst/>
            <a:gdLst/>
            <a:ahLst/>
            <a:cxnLst/>
            <a:rect l="l" t="t" r="r" b="b"/>
            <a:pathLst>
              <a:path w="1896075" h="2762698">
                <a:moveTo>
                  <a:pt x="0" y="2762698"/>
                </a:moveTo>
                <a:lnTo>
                  <a:pt x="1896075" y="2762698"/>
                </a:lnTo>
                <a:lnTo>
                  <a:pt x="1896075" y="0"/>
                </a:lnTo>
                <a:lnTo>
                  <a:pt x="0" y="0"/>
                </a:lnTo>
                <a:lnTo>
                  <a:pt x="0" y="2762698"/>
                </a:lnTo>
                <a:close/>
              </a:path>
            </a:pathLst>
          </a:custGeom>
          <a:blipFill>
            <a:blip r:embed="rId5"/>
            <a:stretch>
              <a:fillRect t="-63680" r="-47691" b="-86"/>
            </a:stretch>
          </a:blipFill>
        </p:spPr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4C6B1608-D63D-CD7C-6E09-DA15CB581641}"/>
              </a:ext>
            </a:extLst>
          </p:cNvPr>
          <p:cNvSpPr/>
          <p:nvPr/>
        </p:nvSpPr>
        <p:spPr>
          <a:xfrm rot="-10800000">
            <a:off x="15720031" y="0"/>
            <a:ext cx="1796358" cy="1972304"/>
          </a:xfrm>
          <a:custGeom>
            <a:avLst/>
            <a:gdLst/>
            <a:ahLst/>
            <a:cxnLst/>
            <a:rect l="l" t="t" r="r" b="b"/>
            <a:pathLst>
              <a:path w="1796358" h="1972304">
                <a:moveTo>
                  <a:pt x="0" y="0"/>
                </a:moveTo>
                <a:lnTo>
                  <a:pt x="1796358" y="0"/>
                </a:lnTo>
                <a:lnTo>
                  <a:pt x="1796358" y="1972304"/>
                </a:lnTo>
                <a:lnTo>
                  <a:pt x="0" y="19723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15" t="-7" b="-164159"/>
            </a:stretch>
          </a:blipFill>
        </p:spPr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317FAC52-AC11-1D60-9CB5-8518031A82CF}"/>
              </a:ext>
            </a:extLst>
          </p:cNvPr>
          <p:cNvGrpSpPr>
            <a:grpSpLocks noChangeAspect="1"/>
          </p:cNvGrpSpPr>
          <p:nvPr/>
        </p:nvGrpSpPr>
        <p:grpSpPr>
          <a:xfrm rot="-8811540">
            <a:off x="13953830" y="-680352"/>
            <a:ext cx="1804416" cy="2356647"/>
            <a:chOff x="0" y="0"/>
            <a:chExt cx="2405888" cy="3142196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EE56B7A8-9D49-74A1-3E11-8DB9551CF073}"/>
                </a:ext>
              </a:extLst>
            </p:cNvPr>
            <p:cNvSpPr/>
            <p:nvPr/>
          </p:nvSpPr>
          <p:spPr>
            <a:xfrm>
              <a:off x="0" y="0"/>
              <a:ext cx="2405888" cy="3142234"/>
            </a:xfrm>
            <a:custGeom>
              <a:avLst/>
              <a:gdLst/>
              <a:ahLst/>
              <a:cxnLst/>
              <a:rect l="l" t="t" r="r" b="b"/>
              <a:pathLst>
                <a:path w="2405888" h="3142234">
                  <a:moveTo>
                    <a:pt x="2405888" y="1578610"/>
                  </a:moveTo>
                  <a:lnTo>
                    <a:pt x="2400300" y="0"/>
                  </a:lnTo>
                  <a:lnTo>
                    <a:pt x="0" y="8509"/>
                  </a:lnTo>
                  <a:lnTo>
                    <a:pt x="11176" y="3142234"/>
                  </a:lnTo>
                  <a:close/>
                </a:path>
              </a:pathLst>
            </a:custGeom>
            <a:blipFill>
              <a:blip r:embed="rId7"/>
              <a:stretch>
                <a:fillRect r="-689" b="-99122"/>
              </a:stretch>
            </a:blipFill>
          </p:spPr>
        </p:sp>
      </p:grpSp>
      <p:sp>
        <p:nvSpPr>
          <p:cNvPr id="10" name="Freeform 10">
            <a:extLst>
              <a:ext uri="{FF2B5EF4-FFF2-40B4-BE49-F238E27FC236}">
                <a16:creationId xmlns:a16="http://schemas.microsoft.com/office/drawing/2014/main" id="{9A988ACD-CA86-26E0-E5A4-FCEA30F6178E}"/>
              </a:ext>
            </a:extLst>
          </p:cNvPr>
          <p:cNvSpPr/>
          <p:nvPr/>
        </p:nvSpPr>
        <p:spPr>
          <a:xfrm>
            <a:off x="4008882" y="9651654"/>
            <a:ext cx="1857375" cy="635346"/>
          </a:xfrm>
          <a:custGeom>
            <a:avLst/>
            <a:gdLst/>
            <a:ahLst/>
            <a:cxnLst/>
            <a:rect l="l" t="t" r="r" b="b"/>
            <a:pathLst>
              <a:path w="1857375" h="635346">
                <a:moveTo>
                  <a:pt x="0" y="0"/>
                </a:moveTo>
                <a:lnTo>
                  <a:pt x="1857375" y="0"/>
                </a:lnTo>
                <a:lnTo>
                  <a:pt x="1857375" y="635346"/>
                </a:lnTo>
                <a:lnTo>
                  <a:pt x="0" y="63534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b="-340759"/>
            </a:stretch>
          </a:blipFill>
        </p:spPr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2111793A-F5BD-06E3-D3DD-F7FEE47B31FB}"/>
              </a:ext>
            </a:extLst>
          </p:cNvPr>
          <p:cNvSpPr txBox="1"/>
          <p:nvPr/>
        </p:nvSpPr>
        <p:spPr>
          <a:xfrm>
            <a:off x="5394519" y="78870"/>
            <a:ext cx="7592539" cy="16335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382"/>
              </a:lnSpc>
            </a:pPr>
            <a:r>
              <a:rPr lang="en-US" sz="9558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Result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B1811798-6AC8-E78E-3779-612C65828147}"/>
              </a:ext>
            </a:extLst>
          </p:cNvPr>
          <p:cNvSpPr txBox="1"/>
          <p:nvPr/>
        </p:nvSpPr>
        <p:spPr>
          <a:xfrm>
            <a:off x="2925166" y="1558054"/>
            <a:ext cx="12531245" cy="8072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999"/>
              </a:lnSpc>
            </a:pPr>
            <a:r>
              <a:rPr lang="en-US" sz="3999" spc="843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The project produces:</a:t>
            </a:r>
          </a:p>
          <a:p>
            <a:pPr algn="just">
              <a:lnSpc>
                <a:spcPts val="5370"/>
              </a:lnSpc>
              <a:spcBef>
                <a:spcPct val="0"/>
              </a:spcBef>
            </a:pPr>
            <a:r>
              <a:rPr lang="en-US" sz="30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a) Brighter Images</a:t>
            </a:r>
          </a:p>
          <a:p>
            <a:pPr algn="just">
              <a:lnSpc>
                <a:spcPts val="5370"/>
              </a:lnSpc>
              <a:spcBef>
                <a:spcPct val="0"/>
              </a:spcBef>
            </a:pPr>
            <a:r>
              <a:rPr lang="en-US" sz="30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    Visibility is significantly improved.</a:t>
            </a:r>
          </a:p>
          <a:p>
            <a:pPr algn="just">
              <a:lnSpc>
                <a:spcPts val="5370"/>
              </a:lnSpc>
              <a:spcBef>
                <a:spcPct val="0"/>
              </a:spcBef>
            </a:pPr>
            <a:r>
              <a:rPr lang="en-US" sz="30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b) Cleaner Images  </a:t>
            </a:r>
          </a:p>
          <a:p>
            <a:pPr algn="just">
              <a:lnSpc>
                <a:spcPts val="5370"/>
              </a:lnSpc>
              <a:spcBef>
                <a:spcPct val="0"/>
              </a:spcBef>
            </a:pPr>
            <a:r>
              <a:rPr lang="en-US" sz="30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    Noise is reduced with minor blurring in images.</a:t>
            </a:r>
          </a:p>
          <a:p>
            <a:pPr algn="just">
              <a:lnSpc>
                <a:spcPts val="5370"/>
              </a:lnSpc>
              <a:spcBef>
                <a:spcPct val="0"/>
              </a:spcBef>
            </a:pPr>
            <a:r>
              <a:rPr lang="en-US" sz="30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c) Better Colors</a:t>
            </a:r>
          </a:p>
          <a:p>
            <a:pPr algn="just">
              <a:lnSpc>
                <a:spcPts val="5370"/>
              </a:lnSpc>
              <a:spcBef>
                <a:spcPct val="0"/>
              </a:spcBef>
            </a:pPr>
            <a:r>
              <a:rPr lang="en-US" sz="30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    Colors appear natural and consistent.</a:t>
            </a:r>
          </a:p>
          <a:p>
            <a:pPr algn="just">
              <a:lnSpc>
                <a:spcPts val="5370"/>
              </a:lnSpc>
              <a:spcBef>
                <a:spcPct val="0"/>
              </a:spcBef>
            </a:pPr>
            <a:r>
              <a:rPr lang="en-US" sz="30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d) Clearer Details</a:t>
            </a:r>
          </a:p>
          <a:p>
            <a:pPr algn="just">
              <a:lnSpc>
                <a:spcPts val="5370"/>
              </a:lnSpc>
              <a:spcBef>
                <a:spcPct val="0"/>
              </a:spcBef>
            </a:pPr>
            <a:r>
              <a:rPr lang="en-US" sz="30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    Edges, textures, and objects become more visible.</a:t>
            </a:r>
          </a:p>
          <a:p>
            <a:pPr algn="just">
              <a:lnSpc>
                <a:spcPts val="5370"/>
              </a:lnSpc>
              <a:spcBef>
                <a:spcPct val="0"/>
              </a:spcBef>
            </a:pPr>
            <a:r>
              <a:rPr lang="en-US" sz="30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e) Real-Time Output</a:t>
            </a:r>
          </a:p>
          <a:p>
            <a:pPr algn="just">
              <a:lnSpc>
                <a:spcPts val="5370"/>
              </a:lnSpc>
              <a:spcBef>
                <a:spcPct val="0"/>
              </a:spcBef>
            </a:pPr>
            <a:r>
              <a:rPr lang="en-US" sz="3000" dirty="0">
                <a:solidFill>
                  <a:srgbClr val="34624B"/>
                </a:solidFill>
                <a:latin typeface="Arbutus Slab"/>
                <a:ea typeface="Arbutus Slab"/>
                <a:cs typeface="Arbutus Slab"/>
                <a:sym typeface="Arbutus Slab"/>
              </a:rPr>
              <a:t>    Enhancement happens quickly through the web app.</a:t>
            </a:r>
          </a:p>
        </p:txBody>
      </p:sp>
    </p:spTree>
    <p:extLst>
      <p:ext uri="{BB962C8B-B14F-4D97-AF65-F5344CB8AC3E}">
        <p14:creationId xmlns:p14="http://schemas.microsoft.com/office/powerpoint/2010/main" val="2044262253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292</Words>
  <Application>Microsoft Office PowerPoint</Application>
  <PresentationFormat>Custom</PresentationFormat>
  <Paragraphs>59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Arbutus Slab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minor_project.pdf</dc:title>
  <dc:creator>Neeraj Kumar</dc:creator>
  <cp:lastModifiedBy>Neeraj Kumar</cp:lastModifiedBy>
  <cp:revision>3</cp:revision>
  <dcterms:created xsi:type="dcterms:W3CDTF">2006-08-16T00:00:00Z</dcterms:created>
  <dcterms:modified xsi:type="dcterms:W3CDTF">2025-11-20T09:41:19Z</dcterms:modified>
  <dc:identifier>DAGyp0TFZ14</dc:identifier>
</cp:coreProperties>
</file>

<file path=docProps/thumbnail.jpeg>
</file>